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9" r:id="rId4"/>
    <p:sldId id="258" r:id="rId5"/>
    <p:sldId id="262" r:id="rId6"/>
    <p:sldId id="263" r:id="rId7"/>
    <p:sldId id="272" r:id="rId8"/>
    <p:sldId id="273" r:id="rId9"/>
    <p:sldId id="271" r:id="rId10"/>
    <p:sldId id="264" r:id="rId11"/>
    <p:sldId id="274" r:id="rId12"/>
    <p:sldId id="265" r:id="rId13"/>
    <p:sldId id="266" r:id="rId14"/>
    <p:sldId id="267" r:id="rId15"/>
    <p:sldId id="275" r:id="rId16"/>
    <p:sldId id="276" r:id="rId17"/>
    <p:sldId id="277" r:id="rId18"/>
    <p:sldId id="268" r:id="rId19"/>
    <p:sldId id="261" r:id="rId20"/>
    <p:sldId id="269" r:id="rId21"/>
    <p:sldId id="270" r:id="rId22"/>
    <p:sldId id="278" r:id="rId23"/>
    <p:sldId id="279" r:id="rId24"/>
    <p:sldId id="280" r:id="rId25"/>
    <p:sldId id="281" r:id="rId26"/>
    <p:sldId id="282" r:id="rId27"/>
    <p:sldId id="283" r:id="rId28"/>
    <p:sldId id="260" r:id="rId29"/>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C264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069"/>
    <p:restoredTop sz="94720"/>
  </p:normalViewPr>
  <p:slideViewPr>
    <p:cSldViewPr snapToGrid="0">
      <p:cViewPr varScale="1">
        <p:scale>
          <a:sx n="71" d="100"/>
          <a:sy n="71" d="100"/>
        </p:scale>
        <p:origin x="1062"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03E6D06-BFE6-2020-7A45-90622F7821DF}"/>
              </a:ext>
            </a:extLst>
          </p:cNvPr>
          <p:cNvSpPr>
            <a:spLocks noGrp="1"/>
          </p:cNvSpPr>
          <p:nvPr>
            <p:ph type="ctrTitle"/>
          </p:nvPr>
        </p:nvSpPr>
        <p:spPr>
          <a:xfrm>
            <a:off x="1524000" y="1122363"/>
            <a:ext cx="9144000" cy="2387600"/>
          </a:xfrm>
        </p:spPr>
        <p:txBody>
          <a:bodyPr anchor="b"/>
          <a:lstStyle>
            <a:lvl1pPr algn="ctr">
              <a:defRPr sz="6000"/>
            </a:lvl1pPr>
          </a:lstStyle>
          <a:p>
            <a:r>
              <a:rPr lang="es-MX"/>
              <a:t>Haz clic para modificar el estilo de título del patrón</a:t>
            </a:r>
            <a:endParaRPr lang="es-CO"/>
          </a:p>
        </p:txBody>
      </p:sp>
      <p:sp>
        <p:nvSpPr>
          <p:cNvPr id="3" name="Subtítulo 2">
            <a:extLst>
              <a:ext uri="{FF2B5EF4-FFF2-40B4-BE49-F238E27FC236}">
                <a16:creationId xmlns:a16="http://schemas.microsoft.com/office/drawing/2014/main" id="{4F651753-AEAA-29BA-CA1B-813146CA93C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MX"/>
              <a:t>Haz clic para editar el estilo de subtítulo del patrón</a:t>
            </a:r>
            <a:endParaRPr lang="es-CO"/>
          </a:p>
        </p:txBody>
      </p:sp>
      <p:sp>
        <p:nvSpPr>
          <p:cNvPr id="4" name="Marcador de fecha 3">
            <a:extLst>
              <a:ext uri="{FF2B5EF4-FFF2-40B4-BE49-F238E27FC236}">
                <a16:creationId xmlns:a16="http://schemas.microsoft.com/office/drawing/2014/main" id="{42428A83-0984-60B2-0F3A-CDDA90166782}"/>
              </a:ext>
            </a:extLst>
          </p:cNvPr>
          <p:cNvSpPr>
            <a:spLocks noGrp="1"/>
          </p:cNvSpPr>
          <p:nvPr>
            <p:ph type="dt" sz="half" idx="10"/>
          </p:nvPr>
        </p:nvSpPr>
        <p:spPr/>
        <p:txBody>
          <a:bodyPr/>
          <a:lstStyle/>
          <a:p>
            <a:fld id="{08810DEB-583A-6E46-8C15-E865F109CEF2}" type="datetimeFigureOut">
              <a:rPr lang="es-CO" smtClean="0"/>
              <a:t>27/02/2026</a:t>
            </a:fld>
            <a:endParaRPr lang="es-CO"/>
          </a:p>
        </p:txBody>
      </p:sp>
      <p:sp>
        <p:nvSpPr>
          <p:cNvPr id="5" name="Marcador de pie de página 4">
            <a:extLst>
              <a:ext uri="{FF2B5EF4-FFF2-40B4-BE49-F238E27FC236}">
                <a16:creationId xmlns:a16="http://schemas.microsoft.com/office/drawing/2014/main" id="{5B66D5BD-147A-D0C3-9798-877BEC77D390}"/>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53D2A704-CF47-4ABC-893F-102731D3B63F}"/>
              </a:ext>
            </a:extLst>
          </p:cNvPr>
          <p:cNvSpPr>
            <a:spLocks noGrp="1"/>
          </p:cNvSpPr>
          <p:nvPr>
            <p:ph type="sldNum" sz="quarter" idx="12"/>
          </p:nvPr>
        </p:nvSpPr>
        <p:spPr/>
        <p:txBody>
          <a:bodyPr/>
          <a:lstStyle/>
          <a:p>
            <a:fld id="{9F278C59-D6E7-0A43-9D37-E10C49775ADA}" type="slidenum">
              <a:rPr lang="es-CO" smtClean="0"/>
              <a:t>‹Nº›</a:t>
            </a:fld>
            <a:endParaRPr lang="es-CO"/>
          </a:p>
        </p:txBody>
      </p:sp>
    </p:spTree>
    <p:extLst>
      <p:ext uri="{BB962C8B-B14F-4D97-AF65-F5344CB8AC3E}">
        <p14:creationId xmlns:p14="http://schemas.microsoft.com/office/powerpoint/2010/main" val="35052957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9C095EB-C4EB-284B-DA1A-FA2672A07548}"/>
              </a:ext>
            </a:extLst>
          </p:cNvPr>
          <p:cNvSpPr>
            <a:spLocks noGrp="1"/>
          </p:cNvSpPr>
          <p:nvPr>
            <p:ph type="title"/>
          </p:nvPr>
        </p:nvSpPr>
        <p:spPr/>
        <p:txBody>
          <a:bodyPr/>
          <a:lstStyle/>
          <a:p>
            <a:r>
              <a:rPr lang="es-MX"/>
              <a:t>Haz clic para modificar el estilo de título del patrón</a:t>
            </a:r>
            <a:endParaRPr lang="es-CO"/>
          </a:p>
        </p:txBody>
      </p:sp>
      <p:sp>
        <p:nvSpPr>
          <p:cNvPr id="3" name="Marcador de texto vertical 2">
            <a:extLst>
              <a:ext uri="{FF2B5EF4-FFF2-40B4-BE49-F238E27FC236}">
                <a16:creationId xmlns:a16="http://schemas.microsoft.com/office/drawing/2014/main" id="{E1A076BE-2DAA-EA0A-B5F9-3FE962E634E8}"/>
              </a:ext>
            </a:extLst>
          </p:cNvPr>
          <p:cNvSpPr>
            <a:spLocks noGrp="1"/>
          </p:cNvSpPr>
          <p:nvPr>
            <p:ph type="body" orient="vert" idx="1"/>
          </p:nvPr>
        </p:nvSpPr>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4" name="Marcador de fecha 3">
            <a:extLst>
              <a:ext uri="{FF2B5EF4-FFF2-40B4-BE49-F238E27FC236}">
                <a16:creationId xmlns:a16="http://schemas.microsoft.com/office/drawing/2014/main" id="{54A39395-DFB3-7467-5591-CC9CEAACE5C5}"/>
              </a:ext>
            </a:extLst>
          </p:cNvPr>
          <p:cNvSpPr>
            <a:spLocks noGrp="1"/>
          </p:cNvSpPr>
          <p:nvPr>
            <p:ph type="dt" sz="half" idx="10"/>
          </p:nvPr>
        </p:nvSpPr>
        <p:spPr/>
        <p:txBody>
          <a:bodyPr/>
          <a:lstStyle/>
          <a:p>
            <a:fld id="{08810DEB-583A-6E46-8C15-E865F109CEF2}" type="datetimeFigureOut">
              <a:rPr lang="es-CO" smtClean="0"/>
              <a:t>27/02/2026</a:t>
            </a:fld>
            <a:endParaRPr lang="es-CO"/>
          </a:p>
        </p:txBody>
      </p:sp>
      <p:sp>
        <p:nvSpPr>
          <p:cNvPr id="5" name="Marcador de pie de página 4">
            <a:extLst>
              <a:ext uri="{FF2B5EF4-FFF2-40B4-BE49-F238E27FC236}">
                <a16:creationId xmlns:a16="http://schemas.microsoft.com/office/drawing/2014/main" id="{EBF41EC1-E4FF-C39D-EA5C-66F6194FF7BE}"/>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ACDCFA55-CA95-C8B8-C49E-621686B9222E}"/>
              </a:ext>
            </a:extLst>
          </p:cNvPr>
          <p:cNvSpPr>
            <a:spLocks noGrp="1"/>
          </p:cNvSpPr>
          <p:nvPr>
            <p:ph type="sldNum" sz="quarter" idx="12"/>
          </p:nvPr>
        </p:nvSpPr>
        <p:spPr/>
        <p:txBody>
          <a:bodyPr/>
          <a:lstStyle/>
          <a:p>
            <a:fld id="{9F278C59-D6E7-0A43-9D37-E10C49775ADA}" type="slidenum">
              <a:rPr lang="es-CO" smtClean="0"/>
              <a:t>‹Nº›</a:t>
            </a:fld>
            <a:endParaRPr lang="es-CO"/>
          </a:p>
        </p:txBody>
      </p:sp>
    </p:spTree>
    <p:extLst>
      <p:ext uri="{BB962C8B-B14F-4D97-AF65-F5344CB8AC3E}">
        <p14:creationId xmlns:p14="http://schemas.microsoft.com/office/powerpoint/2010/main" val="40667955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D9786E63-052F-83FE-B0F7-021033C76B3C}"/>
              </a:ext>
            </a:extLst>
          </p:cNvPr>
          <p:cNvSpPr>
            <a:spLocks noGrp="1"/>
          </p:cNvSpPr>
          <p:nvPr>
            <p:ph type="title" orient="vert"/>
          </p:nvPr>
        </p:nvSpPr>
        <p:spPr>
          <a:xfrm>
            <a:off x="8724900" y="365125"/>
            <a:ext cx="2628900" cy="5811838"/>
          </a:xfrm>
        </p:spPr>
        <p:txBody>
          <a:bodyPr vert="eaVert"/>
          <a:lstStyle/>
          <a:p>
            <a:r>
              <a:rPr lang="es-MX"/>
              <a:t>Haz clic para modificar el estilo de título del patrón</a:t>
            </a:r>
            <a:endParaRPr lang="es-CO"/>
          </a:p>
        </p:txBody>
      </p:sp>
      <p:sp>
        <p:nvSpPr>
          <p:cNvPr id="3" name="Marcador de texto vertical 2">
            <a:extLst>
              <a:ext uri="{FF2B5EF4-FFF2-40B4-BE49-F238E27FC236}">
                <a16:creationId xmlns:a16="http://schemas.microsoft.com/office/drawing/2014/main" id="{8F3260BC-ADC9-A8B6-A558-B5247BD1C30B}"/>
              </a:ext>
            </a:extLst>
          </p:cNvPr>
          <p:cNvSpPr>
            <a:spLocks noGrp="1"/>
          </p:cNvSpPr>
          <p:nvPr>
            <p:ph type="body" orient="vert" idx="1"/>
          </p:nvPr>
        </p:nvSpPr>
        <p:spPr>
          <a:xfrm>
            <a:off x="838200" y="365125"/>
            <a:ext cx="7734300" cy="5811838"/>
          </a:xfrm>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4" name="Marcador de fecha 3">
            <a:extLst>
              <a:ext uri="{FF2B5EF4-FFF2-40B4-BE49-F238E27FC236}">
                <a16:creationId xmlns:a16="http://schemas.microsoft.com/office/drawing/2014/main" id="{E23D8EFC-5DC9-69EE-DE9D-72A1B0BD6991}"/>
              </a:ext>
            </a:extLst>
          </p:cNvPr>
          <p:cNvSpPr>
            <a:spLocks noGrp="1"/>
          </p:cNvSpPr>
          <p:nvPr>
            <p:ph type="dt" sz="half" idx="10"/>
          </p:nvPr>
        </p:nvSpPr>
        <p:spPr/>
        <p:txBody>
          <a:bodyPr/>
          <a:lstStyle/>
          <a:p>
            <a:fld id="{08810DEB-583A-6E46-8C15-E865F109CEF2}" type="datetimeFigureOut">
              <a:rPr lang="es-CO" smtClean="0"/>
              <a:t>27/02/2026</a:t>
            </a:fld>
            <a:endParaRPr lang="es-CO"/>
          </a:p>
        </p:txBody>
      </p:sp>
      <p:sp>
        <p:nvSpPr>
          <p:cNvPr id="5" name="Marcador de pie de página 4">
            <a:extLst>
              <a:ext uri="{FF2B5EF4-FFF2-40B4-BE49-F238E27FC236}">
                <a16:creationId xmlns:a16="http://schemas.microsoft.com/office/drawing/2014/main" id="{AB06FE5C-2B2A-FEF1-CA8D-A3D0E68F51F1}"/>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622D08D3-DAFC-34BF-574E-723CE53150C7}"/>
              </a:ext>
            </a:extLst>
          </p:cNvPr>
          <p:cNvSpPr>
            <a:spLocks noGrp="1"/>
          </p:cNvSpPr>
          <p:nvPr>
            <p:ph type="sldNum" sz="quarter" idx="12"/>
          </p:nvPr>
        </p:nvSpPr>
        <p:spPr/>
        <p:txBody>
          <a:bodyPr/>
          <a:lstStyle/>
          <a:p>
            <a:fld id="{9F278C59-D6E7-0A43-9D37-E10C49775ADA}" type="slidenum">
              <a:rPr lang="es-CO" smtClean="0"/>
              <a:t>‹Nº›</a:t>
            </a:fld>
            <a:endParaRPr lang="es-CO"/>
          </a:p>
        </p:txBody>
      </p:sp>
    </p:spTree>
    <p:extLst>
      <p:ext uri="{BB962C8B-B14F-4D97-AF65-F5344CB8AC3E}">
        <p14:creationId xmlns:p14="http://schemas.microsoft.com/office/powerpoint/2010/main" val="15140445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D13C550-4761-58AA-7BBB-A49E828DE0E4}"/>
              </a:ext>
            </a:extLst>
          </p:cNvPr>
          <p:cNvSpPr>
            <a:spLocks noGrp="1"/>
          </p:cNvSpPr>
          <p:nvPr>
            <p:ph type="title"/>
          </p:nvPr>
        </p:nvSpPr>
        <p:spPr/>
        <p:txBody>
          <a:bodyPr/>
          <a:lstStyle/>
          <a:p>
            <a:r>
              <a:rPr lang="es-MX"/>
              <a:t>Haz clic para modificar el estilo de título del patrón</a:t>
            </a:r>
            <a:endParaRPr lang="es-CO"/>
          </a:p>
        </p:txBody>
      </p:sp>
      <p:sp>
        <p:nvSpPr>
          <p:cNvPr id="3" name="Marcador de contenido 2">
            <a:extLst>
              <a:ext uri="{FF2B5EF4-FFF2-40B4-BE49-F238E27FC236}">
                <a16:creationId xmlns:a16="http://schemas.microsoft.com/office/drawing/2014/main" id="{03E228CD-D37A-7CEE-8E2B-1D764F5D95CF}"/>
              </a:ext>
            </a:extLst>
          </p:cNvPr>
          <p:cNvSpPr>
            <a:spLocks noGrp="1"/>
          </p:cNvSpPr>
          <p:nvPr>
            <p:ph idx="1"/>
          </p:nvPr>
        </p:nvSpPr>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4" name="Marcador de fecha 3">
            <a:extLst>
              <a:ext uri="{FF2B5EF4-FFF2-40B4-BE49-F238E27FC236}">
                <a16:creationId xmlns:a16="http://schemas.microsoft.com/office/drawing/2014/main" id="{F07BF165-B71B-1CE7-C750-2BD4789DB39A}"/>
              </a:ext>
            </a:extLst>
          </p:cNvPr>
          <p:cNvSpPr>
            <a:spLocks noGrp="1"/>
          </p:cNvSpPr>
          <p:nvPr>
            <p:ph type="dt" sz="half" idx="10"/>
          </p:nvPr>
        </p:nvSpPr>
        <p:spPr/>
        <p:txBody>
          <a:bodyPr/>
          <a:lstStyle/>
          <a:p>
            <a:fld id="{08810DEB-583A-6E46-8C15-E865F109CEF2}" type="datetimeFigureOut">
              <a:rPr lang="es-CO" smtClean="0"/>
              <a:t>27/02/2026</a:t>
            </a:fld>
            <a:endParaRPr lang="es-CO"/>
          </a:p>
        </p:txBody>
      </p:sp>
      <p:sp>
        <p:nvSpPr>
          <p:cNvPr id="5" name="Marcador de pie de página 4">
            <a:extLst>
              <a:ext uri="{FF2B5EF4-FFF2-40B4-BE49-F238E27FC236}">
                <a16:creationId xmlns:a16="http://schemas.microsoft.com/office/drawing/2014/main" id="{F5C0A45B-1911-2A6C-1558-A80809DCCDE7}"/>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C2B4B852-E014-AAC3-3AE9-709A319EF868}"/>
              </a:ext>
            </a:extLst>
          </p:cNvPr>
          <p:cNvSpPr>
            <a:spLocks noGrp="1"/>
          </p:cNvSpPr>
          <p:nvPr>
            <p:ph type="sldNum" sz="quarter" idx="12"/>
          </p:nvPr>
        </p:nvSpPr>
        <p:spPr/>
        <p:txBody>
          <a:bodyPr/>
          <a:lstStyle/>
          <a:p>
            <a:fld id="{9F278C59-D6E7-0A43-9D37-E10C49775ADA}" type="slidenum">
              <a:rPr lang="es-CO" smtClean="0"/>
              <a:t>‹Nº›</a:t>
            </a:fld>
            <a:endParaRPr lang="es-CO"/>
          </a:p>
        </p:txBody>
      </p:sp>
    </p:spTree>
    <p:extLst>
      <p:ext uri="{BB962C8B-B14F-4D97-AF65-F5344CB8AC3E}">
        <p14:creationId xmlns:p14="http://schemas.microsoft.com/office/powerpoint/2010/main" val="1401041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962A825-3AF2-4073-4AB5-7E05700CEC8C}"/>
              </a:ext>
            </a:extLst>
          </p:cNvPr>
          <p:cNvSpPr>
            <a:spLocks noGrp="1"/>
          </p:cNvSpPr>
          <p:nvPr>
            <p:ph type="title"/>
          </p:nvPr>
        </p:nvSpPr>
        <p:spPr>
          <a:xfrm>
            <a:off x="831850" y="1709738"/>
            <a:ext cx="10515600" cy="2852737"/>
          </a:xfrm>
        </p:spPr>
        <p:txBody>
          <a:bodyPr anchor="b"/>
          <a:lstStyle>
            <a:lvl1pPr>
              <a:defRPr sz="6000"/>
            </a:lvl1pPr>
          </a:lstStyle>
          <a:p>
            <a:r>
              <a:rPr lang="es-MX"/>
              <a:t>Haz clic para modificar el estilo de título del patrón</a:t>
            </a:r>
            <a:endParaRPr lang="es-CO"/>
          </a:p>
        </p:txBody>
      </p:sp>
      <p:sp>
        <p:nvSpPr>
          <p:cNvPr id="3" name="Marcador de texto 2">
            <a:extLst>
              <a:ext uri="{FF2B5EF4-FFF2-40B4-BE49-F238E27FC236}">
                <a16:creationId xmlns:a16="http://schemas.microsoft.com/office/drawing/2014/main" id="{0BEFF345-19DA-6881-E3F4-1E37FEADD07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MX"/>
              <a:t>Haga clic para modificar los estilos de texto del patrón</a:t>
            </a:r>
          </a:p>
        </p:txBody>
      </p:sp>
      <p:sp>
        <p:nvSpPr>
          <p:cNvPr id="4" name="Marcador de fecha 3">
            <a:extLst>
              <a:ext uri="{FF2B5EF4-FFF2-40B4-BE49-F238E27FC236}">
                <a16:creationId xmlns:a16="http://schemas.microsoft.com/office/drawing/2014/main" id="{B6710165-9F85-99FA-E147-FAA19528BCAD}"/>
              </a:ext>
            </a:extLst>
          </p:cNvPr>
          <p:cNvSpPr>
            <a:spLocks noGrp="1"/>
          </p:cNvSpPr>
          <p:nvPr>
            <p:ph type="dt" sz="half" idx="10"/>
          </p:nvPr>
        </p:nvSpPr>
        <p:spPr/>
        <p:txBody>
          <a:bodyPr/>
          <a:lstStyle/>
          <a:p>
            <a:fld id="{08810DEB-583A-6E46-8C15-E865F109CEF2}" type="datetimeFigureOut">
              <a:rPr lang="es-CO" smtClean="0"/>
              <a:t>27/02/2026</a:t>
            </a:fld>
            <a:endParaRPr lang="es-CO"/>
          </a:p>
        </p:txBody>
      </p:sp>
      <p:sp>
        <p:nvSpPr>
          <p:cNvPr id="5" name="Marcador de pie de página 4">
            <a:extLst>
              <a:ext uri="{FF2B5EF4-FFF2-40B4-BE49-F238E27FC236}">
                <a16:creationId xmlns:a16="http://schemas.microsoft.com/office/drawing/2014/main" id="{68025126-925A-A092-CAA8-364010560725}"/>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247E9E67-5E4A-51F0-9EA3-4EABF9DA102A}"/>
              </a:ext>
            </a:extLst>
          </p:cNvPr>
          <p:cNvSpPr>
            <a:spLocks noGrp="1"/>
          </p:cNvSpPr>
          <p:nvPr>
            <p:ph type="sldNum" sz="quarter" idx="12"/>
          </p:nvPr>
        </p:nvSpPr>
        <p:spPr/>
        <p:txBody>
          <a:bodyPr/>
          <a:lstStyle/>
          <a:p>
            <a:fld id="{9F278C59-D6E7-0A43-9D37-E10C49775ADA}" type="slidenum">
              <a:rPr lang="es-CO" smtClean="0"/>
              <a:t>‹Nº›</a:t>
            </a:fld>
            <a:endParaRPr lang="es-CO"/>
          </a:p>
        </p:txBody>
      </p:sp>
    </p:spTree>
    <p:extLst>
      <p:ext uri="{BB962C8B-B14F-4D97-AF65-F5344CB8AC3E}">
        <p14:creationId xmlns:p14="http://schemas.microsoft.com/office/powerpoint/2010/main" val="34609638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4F476F8-2A10-900F-C515-D0079369FDAE}"/>
              </a:ext>
            </a:extLst>
          </p:cNvPr>
          <p:cNvSpPr>
            <a:spLocks noGrp="1"/>
          </p:cNvSpPr>
          <p:nvPr>
            <p:ph type="title"/>
          </p:nvPr>
        </p:nvSpPr>
        <p:spPr/>
        <p:txBody>
          <a:bodyPr/>
          <a:lstStyle/>
          <a:p>
            <a:r>
              <a:rPr lang="es-MX"/>
              <a:t>Haz clic para modificar el estilo de título del patrón</a:t>
            </a:r>
            <a:endParaRPr lang="es-CO"/>
          </a:p>
        </p:txBody>
      </p:sp>
      <p:sp>
        <p:nvSpPr>
          <p:cNvPr id="3" name="Marcador de contenido 2">
            <a:extLst>
              <a:ext uri="{FF2B5EF4-FFF2-40B4-BE49-F238E27FC236}">
                <a16:creationId xmlns:a16="http://schemas.microsoft.com/office/drawing/2014/main" id="{28D7A153-5B75-136E-BAF6-43003CAA7DBE}"/>
              </a:ext>
            </a:extLst>
          </p:cNvPr>
          <p:cNvSpPr>
            <a:spLocks noGrp="1"/>
          </p:cNvSpPr>
          <p:nvPr>
            <p:ph sz="half" idx="1"/>
          </p:nvPr>
        </p:nvSpPr>
        <p:spPr>
          <a:xfrm>
            <a:off x="838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4" name="Marcador de contenido 3">
            <a:extLst>
              <a:ext uri="{FF2B5EF4-FFF2-40B4-BE49-F238E27FC236}">
                <a16:creationId xmlns:a16="http://schemas.microsoft.com/office/drawing/2014/main" id="{06ACA028-CF36-5F3B-1C96-EBAAE7DD2DF6}"/>
              </a:ext>
            </a:extLst>
          </p:cNvPr>
          <p:cNvSpPr>
            <a:spLocks noGrp="1"/>
          </p:cNvSpPr>
          <p:nvPr>
            <p:ph sz="half" idx="2"/>
          </p:nvPr>
        </p:nvSpPr>
        <p:spPr>
          <a:xfrm>
            <a:off x="6172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5" name="Marcador de fecha 4">
            <a:extLst>
              <a:ext uri="{FF2B5EF4-FFF2-40B4-BE49-F238E27FC236}">
                <a16:creationId xmlns:a16="http://schemas.microsoft.com/office/drawing/2014/main" id="{216F3D29-BE7F-432F-7243-5DC3A739D178}"/>
              </a:ext>
            </a:extLst>
          </p:cNvPr>
          <p:cNvSpPr>
            <a:spLocks noGrp="1"/>
          </p:cNvSpPr>
          <p:nvPr>
            <p:ph type="dt" sz="half" idx="10"/>
          </p:nvPr>
        </p:nvSpPr>
        <p:spPr/>
        <p:txBody>
          <a:bodyPr/>
          <a:lstStyle/>
          <a:p>
            <a:fld id="{08810DEB-583A-6E46-8C15-E865F109CEF2}" type="datetimeFigureOut">
              <a:rPr lang="es-CO" smtClean="0"/>
              <a:t>27/02/2026</a:t>
            </a:fld>
            <a:endParaRPr lang="es-CO"/>
          </a:p>
        </p:txBody>
      </p:sp>
      <p:sp>
        <p:nvSpPr>
          <p:cNvPr id="6" name="Marcador de pie de página 5">
            <a:extLst>
              <a:ext uri="{FF2B5EF4-FFF2-40B4-BE49-F238E27FC236}">
                <a16:creationId xmlns:a16="http://schemas.microsoft.com/office/drawing/2014/main" id="{8E99886D-B93F-26B4-89A7-F24C8BB85368}"/>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96750B22-02E1-FE61-E6AD-D21728E3D5B7}"/>
              </a:ext>
            </a:extLst>
          </p:cNvPr>
          <p:cNvSpPr>
            <a:spLocks noGrp="1"/>
          </p:cNvSpPr>
          <p:nvPr>
            <p:ph type="sldNum" sz="quarter" idx="12"/>
          </p:nvPr>
        </p:nvSpPr>
        <p:spPr/>
        <p:txBody>
          <a:bodyPr/>
          <a:lstStyle/>
          <a:p>
            <a:fld id="{9F278C59-D6E7-0A43-9D37-E10C49775ADA}" type="slidenum">
              <a:rPr lang="es-CO" smtClean="0"/>
              <a:t>‹Nº›</a:t>
            </a:fld>
            <a:endParaRPr lang="es-CO"/>
          </a:p>
        </p:txBody>
      </p:sp>
    </p:spTree>
    <p:extLst>
      <p:ext uri="{BB962C8B-B14F-4D97-AF65-F5344CB8AC3E}">
        <p14:creationId xmlns:p14="http://schemas.microsoft.com/office/powerpoint/2010/main" val="18312944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D452C76-6EB1-52C7-423A-6368560751C8}"/>
              </a:ext>
            </a:extLst>
          </p:cNvPr>
          <p:cNvSpPr>
            <a:spLocks noGrp="1"/>
          </p:cNvSpPr>
          <p:nvPr>
            <p:ph type="title"/>
          </p:nvPr>
        </p:nvSpPr>
        <p:spPr>
          <a:xfrm>
            <a:off x="839788" y="365125"/>
            <a:ext cx="10515600" cy="1325563"/>
          </a:xfrm>
        </p:spPr>
        <p:txBody>
          <a:bodyPr/>
          <a:lstStyle/>
          <a:p>
            <a:r>
              <a:rPr lang="es-MX"/>
              <a:t>Haz clic para modificar el estilo de título del patrón</a:t>
            </a:r>
            <a:endParaRPr lang="es-CO"/>
          </a:p>
        </p:txBody>
      </p:sp>
      <p:sp>
        <p:nvSpPr>
          <p:cNvPr id="3" name="Marcador de texto 2">
            <a:extLst>
              <a:ext uri="{FF2B5EF4-FFF2-40B4-BE49-F238E27FC236}">
                <a16:creationId xmlns:a16="http://schemas.microsoft.com/office/drawing/2014/main" id="{7579AAC9-82AA-74A1-BC13-BC26A5D6AA6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4" name="Marcador de contenido 3">
            <a:extLst>
              <a:ext uri="{FF2B5EF4-FFF2-40B4-BE49-F238E27FC236}">
                <a16:creationId xmlns:a16="http://schemas.microsoft.com/office/drawing/2014/main" id="{61D8BE91-AF1B-6CBC-3C94-CA5195D3ED58}"/>
              </a:ext>
            </a:extLst>
          </p:cNvPr>
          <p:cNvSpPr>
            <a:spLocks noGrp="1"/>
          </p:cNvSpPr>
          <p:nvPr>
            <p:ph sz="half" idx="2"/>
          </p:nvPr>
        </p:nvSpPr>
        <p:spPr>
          <a:xfrm>
            <a:off x="839788" y="2505075"/>
            <a:ext cx="5157787"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5" name="Marcador de texto 4">
            <a:extLst>
              <a:ext uri="{FF2B5EF4-FFF2-40B4-BE49-F238E27FC236}">
                <a16:creationId xmlns:a16="http://schemas.microsoft.com/office/drawing/2014/main" id="{CFB14BB9-9F30-A4F6-3850-80C61518F18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6" name="Marcador de contenido 5">
            <a:extLst>
              <a:ext uri="{FF2B5EF4-FFF2-40B4-BE49-F238E27FC236}">
                <a16:creationId xmlns:a16="http://schemas.microsoft.com/office/drawing/2014/main" id="{C0FDF28B-2228-5AC9-F71C-3D3EC568845E}"/>
              </a:ext>
            </a:extLst>
          </p:cNvPr>
          <p:cNvSpPr>
            <a:spLocks noGrp="1"/>
          </p:cNvSpPr>
          <p:nvPr>
            <p:ph sz="quarter" idx="4"/>
          </p:nvPr>
        </p:nvSpPr>
        <p:spPr>
          <a:xfrm>
            <a:off x="6172200" y="2505075"/>
            <a:ext cx="5183188"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7" name="Marcador de fecha 6">
            <a:extLst>
              <a:ext uri="{FF2B5EF4-FFF2-40B4-BE49-F238E27FC236}">
                <a16:creationId xmlns:a16="http://schemas.microsoft.com/office/drawing/2014/main" id="{7ABDABD1-3DB2-A6C7-81DE-343D48955AD3}"/>
              </a:ext>
            </a:extLst>
          </p:cNvPr>
          <p:cNvSpPr>
            <a:spLocks noGrp="1"/>
          </p:cNvSpPr>
          <p:nvPr>
            <p:ph type="dt" sz="half" idx="10"/>
          </p:nvPr>
        </p:nvSpPr>
        <p:spPr/>
        <p:txBody>
          <a:bodyPr/>
          <a:lstStyle/>
          <a:p>
            <a:fld id="{08810DEB-583A-6E46-8C15-E865F109CEF2}" type="datetimeFigureOut">
              <a:rPr lang="es-CO" smtClean="0"/>
              <a:t>27/02/2026</a:t>
            </a:fld>
            <a:endParaRPr lang="es-CO"/>
          </a:p>
        </p:txBody>
      </p:sp>
      <p:sp>
        <p:nvSpPr>
          <p:cNvPr id="8" name="Marcador de pie de página 7">
            <a:extLst>
              <a:ext uri="{FF2B5EF4-FFF2-40B4-BE49-F238E27FC236}">
                <a16:creationId xmlns:a16="http://schemas.microsoft.com/office/drawing/2014/main" id="{9E87C1DB-FB84-6090-056C-D7DBA6B92226}"/>
              </a:ext>
            </a:extLst>
          </p:cNvPr>
          <p:cNvSpPr>
            <a:spLocks noGrp="1"/>
          </p:cNvSpPr>
          <p:nvPr>
            <p:ph type="ftr" sz="quarter" idx="11"/>
          </p:nvPr>
        </p:nvSpPr>
        <p:spPr/>
        <p:txBody>
          <a:bodyPr/>
          <a:lstStyle/>
          <a:p>
            <a:endParaRPr lang="es-CO"/>
          </a:p>
        </p:txBody>
      </p:sp>
      <p:sp>
        <p:nvSpPr>
          <p:cNvPr id="9" name="Marcador de número de diapositiva 8">
            <a:extLst>
              <a:ext uri="{FF2B5EF4-FFF2-40B4-BE49-F238E27FC236}">
                <a16:creationId xmlns:a16="http://schemas.microsoft.com/office/drawing/2014/main" id="{8851BA0F-2B47-A0FB-80C6-5AFCAA8F1A47}"/>
              </a:ext>
            </a:extLst>
          </p:cNvPr>
          <p:cNvSpPr>
            <a:spLocks noGrp="1"/>
          </p:cNvSpPr>
          <p:nvPr>
            <p:ph type="sldNum" sz="quarter" idx="12"/>
          </p:nvPr>
        </p:nvSpPr>
        <p:spPr/>
        <p:txBody>
          <a:bodyPr/>
          <a:lstStyle/>
          <a:p>
            <a:fld id="{9F278C59-D6E7-0A43-9D37-E10C49775ADA}" type="slidenum">
              <a:rPr lang="es-CO" smtClean="0"/>
              <a:t>‹Nº›</a:t>
            </a:fld>
            <a:endParaRPr lang="es-CO"/>
          </a:p>
        </p:txBody>
      </p:sp>
    </p:spTree>
    <p:extLst>
      <p:ext uri="{BB962C8B-B14F-4D97-AF65-F5344CB8AC3E}">
        <p14:creationId xmlns:p14="http://schemas.microsoft.com/office/powerpoint/2010/main" val="24664258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0353225-FFDC-EA9B-781E-260449778062}"/>
              </a:ext>
            </a:extLst>
          </p:cNvPr>
          <p:cNvSpPr>
            <a:spLocks noGrp="1"/>
          </p:cNvSpPr>
          <p:nvPr>
            <p:ph type="title"/>
          </p:nvPr>
        </p:nvSpPr>
        <p:spPr/>
        <p:txBody>
          <a:bodyPr/>
          <a:lstStyle/>
          <a:p>
            <a:r>
              <a:rPr lang="es-MX"/>
              <a:t>Haz clic para modificar el estilo de título del patrón</a:t>
            </a:r>
            <a:endParaRPr lang="es-CO"/>
          </a:p>
        </p:txBody>
      </p:sp>
      <p:sp>
        <p:nvSpPr>
          <p:cNvPr id="3" name="Marcador de fecha 2">
            <a:extLst>
              <a:ext uri="{FF2B5EF4-FFF2-40B4-BE49-F238E27FC236}">
                <a16:creationId xmlns:a16="http://schemas.microsoft.com/office/drawing/2014/main" id="{9CF9D911-8399-8B66-909A-13DD46A52A93}"/>
              </a:ext>
            </a:extLst>
          </p:cNvPr>
          <p:cNvSpPr>
            <a:spLocks noGrp="1"/>
          </p:cNvSpPr>
          <p:nvPr>
            <p:ph type="dt" sz="half" idx="10"/>
          </p:nvPr>
        </p:nvSpPr>
        <p:spPr/>
        <p:txBody>
          <a:bodyPr/>
          <a:lstStyle/>
          <a:p>
            <a:fld id="{08810DEB-583A-6E46-8C15-E865F109CEF2}" type="datetimeFigureOut">
              <a:rPr lang="es-CO" smtClean="0"/>
              <a:t>27/02/2026</a:t>
            </a:fld>
            <a:endParaRPr lang="es-CO"/>
          </a:p>
        </p:txBody>
      </p:sp>
      <p:sp>
        <p:nvSpPr>
          <p:cNvPr id="4" name="Marcador de pie de página 3">
            <a:extLst>
              <a:ext uri="{FF2B5EF4-FFF2-40B4-BE49-F238E27FC236}">
                <a16:creationId xmlns:a16="http://schemas.microsoft.com/office/drawing/2014/main" id="{FB17B0BC-973E-9E07-44D7-DD37A8BB210B}"/>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6333F818-5933-B2C4-D59C-2A5E119863E2}"/>
              </a:ext>
            </a:extLst>
          </p:cNvPr>
          <p:cNvSpPr>
            <a:spLocks noGrp="1"/>
          </p:cNvSpPr>
          <p:nvPr>
            <p:ph type="sldNum" sz="quarter" idx="12"/>
          </p:nvPr>
        </p:nvSpPr>
        <p:spPr/>
        <p:txBody>
          <a:bodyPr/>
          <a:lstStyle/>
          <a:p>
            <a:fld id="{9F278C59-D6E7-0A43-9D37-E10C49775ADA}" type="slidenum">
              <a:rPr lang="es-CO" smtClean="0"/>
              <a:t>‹Nº›</a:t>
            </a:fld>
            <a:endParaRPr lang="es-CO"/>
          </a:p>
        </p:txBody>
      </p:sp>
    </p:spTree>
    <p:extLst>
      <p:ext uri="{BB962C8B-B14F-4D97-AF65-F5344CB8AC3E}">
        <p14:creationId xmlns:p14="http://schemas.microsoft.com/office/powerpoint/2010/main" val="9783687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13417DA5-C826-1B8D-6259-CDC4C0FCE7B8}"/>
              </a:ext>
            </a:extLst>
          </p:cNvPr>
          <p:cNvSpPr>
            <a:spLocks noGrp="1"/>
          </p:cNvSpPr>
          <p:nvPr>
            <p:ph type="dt" sz="half" idx="10"/>
          </p:nvPr>
        </p:nvSpPr>
        <p:spPr/>
        <p:txBody>
          <a:bodyPr/>
          <a:lstStyle/>
          <a:p>
            <a:fld id="{08810DEB-583A-6E46-8C15-E865F109CEF2}" type="datetimeFigureOut">
              <a:rPr lang="es-CO" smtClean="0"/>
              <a:t>27/02/2026</a:t>
            </a:fld>
            <a:endParaRPr lang="es-CO"/>
          </a:p>
        </p:txBody>
      </p:sp>
      <p:sp>
        <p:nvSpPr>
          <p:cNvPr id="3" name="Marcador de pie de página 2">
            <a:extLst>
              <a:ext uri="{FF2B5EF4-FFF2-40B4-BE49-F238E27FC236}">
                <a16:creationId xmlns:a16="http://schemas.microsoft.com/office/drawing/2014/main" id="{C8A07EAE-74F4-B48A-4F88-8FA1BC3402FA}"/>
              </a:ext>
            </a:extLst>
          </p:cNvPr>
          <p:cNvSpPr>
            <a:spLocks noGrp="1"/>
          </p:cNvSpPr>
          <p:nvPr>
            <p:ph type="ftr" sz="quarter" idx="11"/>
          </p:nvPr>
        </p:nvSpPr>
        <p:spPr/>
        <p:txBody>
          <a:bodyPr/>
          <a:lstStyle/>
          <a:p>
            <a:endParaRPr lang="es-CO"/>
          </a:p>
        </p:txBody>
      </p:sp>
      <p:sp>
        <p:nvSpPr>
          <p:cNvPr id="4" name="Marcador de número de diapositiva 3">
            <a:extLst>
              <a:ext uri="{FF2B5EF4-FFF2-40B4-BE49-F238E27FC236}">
                <a16:creationId xmlns:a16="http://schemas.microsoft.com/office/drawing/2014/main" id="{F2F0221C-1E47-9B83-2B7E-80371899B0B2}"/>
              </a:ext>
            </a:extLst>
          </p:cNvPr>
          <p:cNvSpPr>
            <a:spLocks noGrp="1"/>
          </p:cNvSpPr>
          <p:nvPr>
            <p:ph type="sldNum" sz="quarter" idx="12"/>
          </p:nvPr>
        </p:nvSpPr>
        <p:spPr/>
        <p:txBody>
          <a:bodyPr/>
          <a:lstStyle/>
          <a:p>
            <a:fld id="{9F278C59-D6E7-0A43-9D37-E10C49775ADA}" type="slidenum">
              <a:rPr lang="es-CO" smtClean="0"/>
              <a:t>‹Nº›</a:t>
            </a:fld>
            <a:endParaRPr lang="es-CO"/>
          </a:p>
        </p:txBody>
      </p:sp>
    </p:spTree>
    <p:extLst>
      <p:ext uri="{BB962C8B-B14F-4D97-AF65-F5344CB8AC3E}">
        <p14:creationId xmlns:p14="http://schemas.microsoft.com/office/powerpoint/2010/main" val="14560875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0803959-9EC9-C0F4-97BE-295699336FE5}"/>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CO"/>
          </a:p>
        </p:txBody>
      </p:sp>
      <p:sp>
        <p:nvSpPr>
          <p:cNvPr id="3" name="Marcador de contenido 2">
            <a:extLst>
              <a:ext uri="{FF2B5EF4-FFF2-40B4-BE49-F238E27FC236}">
                <a16:creationId xmlns:a16="http://schemas.microsoft.com/office/drawing/2014/main" id="{055CBDF3-1BC5-56A9-6A5E-FB9288EECE3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4" name="Marcador de texto 3">
            <a:extLst>
              <a:ext uri="{FF2B5EF4-FFF2-40B4-BE49-F238E27FC236}">
                <a16:creationId xmlns:a16="http://schemas.microsoft.com/office/drawing/2014/main" id="{89C877A9-785A-8F0C-1752-9224813FE1D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5D71C858-9955-6234-00E2-BEDFCF9D28FE}"/>
              </a:ext>
            </a:extLst>
          </p:cNvPr>
          <p:cNvSpPr>
            <a:spLocks noGrp="1"/>
          </p:cNvSpPr>
          <p:nvPr>
            <p:ph type="dt" sz="half" idx="10"/>
          </p:nvPr>
        </p:nvSpPr>
        <p:spPr/>
        <p:txBody>
          <a:bodyPr/>
          <a:lstStyle/>
          <a:p>
            <a:fld id="{08810DEB-583A-6E46-8C15-E865F109CEF2}" type="datetimeFigureOut">
              <a:rPr lang="es-CO" smtClean="0"/>
              <a:t>27/02/2026</a:t>
            </a:fld>
            <a:endParaRPr lang="es-CO"/>
          </a:p>
        </p:txBody>
      </p:sp>
      <p:sp>
        <p:nvSpPr>
          <p:cNvPr id="6" name="Marcador de pie de página 5">
            <a:extLst>
              <a:ext uri="{FF2B5EF4-FFF2-40B4-BE49-F238E27FC236}">
                <a16:creationId xmlns:a16="http://schemas.microsoft.com/office/drawing/2014/main" id="{BB63AF40-F277-A7B1-061A-8E7CDB99921F}"/>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161D9F6A-F965-7352-BB62-AA7AABEDD187}"/>
              </a:ext>
            </a:extLst>
          </p:cNvPr>
          <p:cNvSpPr>
            <a:spLocks noGrp="1"/>
          </p:cNvSpPr>
          <p:nvPr>
            <p:ph type="sldNum" sz="quarter" idx="12"/>
          </p:nvPr>
        </p:nvSpPr>
        <p:spPr/>
        <p:txBody>
          <a:bodyPr/>
          <a:lstStyle/>
          <a:p>
            <a:fld id="{9F278C59-D6E7-0A43-9D37-E10C49775ADA}" type="slidenum">
              <a:rPr lang="es-CO" smtClean="0"/>
              <a:t>‹Nº›</a:t>
            </a:fld>
            <a:endParaRPr lang="es-CO"/>
          </a:p>
        </p:txBody>
      </p:sp>
    </p:spTree>
    <p:extLst>
      <p:ext uri="{BB962C8B-B14F-4D97-AF65-F5344CB8AC3E}">
        <p14:creationId xmlns:p14="http://schemas.microsoft.com/office/powerpoint/2010/main" val="42731549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656E22B-7CBB-78F5-1E70-DCA8DF2A5A75}"/>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CO"/>
          </a:p>
        </p:txBody>
      </p:sp>
      <p:sp>
        <p:nvSpPr>
          <p:cNvPr id="3" name="Marcador de posición de imagen 2">
            <a:extLst>
              <a:ext uri="{FF2B5EF4-FFF2-40B4-BE49-F238E27FC236}">
                <a16:creationId xmlns:a16="http://schemas.microsoft.com/office/drawing/2014/main" id="{4A652615-570B-1F51-0293-80703D87123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BF4CEFC1-7FC0-AAA0-5954-66ABDFEAA38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765D750E-86C2-DD92-F282-0D562AA0AC4E}"/>
              </a:ext>
            </a:extLst>
          </p:cNvPr>
          <p:cNvSpPr>
            <a:spLocks noGrp="1"/>
          </p:cNvSpPr>
          <p:nvPr>
            <p:ph type="dt" sz="half" idx="10"/>
          </p:nvPr>
        </p:nvSpPr>
        <p:spPr/>
        <p:txBody>
          <a:bodyPr/>
          <a:lstStyle/>
          <a:p>
            <a:fld id="{08810DEB-583A-6E46-8C15-E865F109CEF2}" type="datetimeFigureOut">
              <a:rPr lang="es-CO" smtClean="0"/>
              <a:t>27/02/2026</a:t>
            </a:fld>
            <a:endParaRPr lang="es-CO"/>
          </a:p>
        </p:txBody>
      </p:sp>
      <p:sp>
        <p:nvSpPr>
          <p:cNvPr id="6" name="Marcador de pie de página 5">
            <a:extLst>
              <a:ext uri="{FF2B5EF4-FFF2-40B4-BE49-F238E27FC236}">
                <a16:creationId xmlns:a16="http://schemas.microsoft.com/office/drawing/2014/main" id="{C5BE9411-2382-0FD3-55E8-E8236CFCDD97}"/>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C4846209-8548-5A79-A469-37E17E82864C}"/>
              </a:ext>
            </a:extLst>
          </p:cNvPr>
          <p:cNvSpPr>
            <a:spLocks noGrp="1"/>
          </p:cNvSpPr>
          <p:nvPr>
            <p:ph type="sldNum" sz="quarter" idx="12"/>
          </p:nvPr>
        </p:nvSpPr>
        <p:spPr/>
        <p:txBody>
          <a:bodyPr/>
          <a:lstStyle/>
          <a:p>
            <a:fld id="{9F278C59-D6E7-0A43-9D37-E10C49775ADA}" type="slidenum">
              <a:rPr lang="es-CO" smtClean="0"/>
              <a:t>‹Nº›</a:t>
            </a:fld>
            <a:endParaRPr lang="es-CO"/>
          </a:p>
        </p:txBody>
      </p:sp>
    </p:spTree>
    <p:extLst>
      <p:ext uri="{BB962C8B-B14F-4D97-AF65-F5344CB8AC3E}">
        <p14:creationId xmlns:p14="http://schemas.microsoft.com/office/powerpoint/2010/main" val="830857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5C1B5004-86BF-C48A-C38C-5741C4C936D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MX"/>
              <a:t>Haz clic para modificar el estilo de título del patrón</a:t>
            </a:r>
            <a:endParaRPr lang="es-CO"/>
          </a:p>
        </p:txBody>
      </p:sp>
      <p:sp>
        <p:nvSpPr>
          <p:cNvPr id="3" name="Marcador de texto 2">
            <a:extLst>
              <a:ext uri="{FF2B5EF4-FFF2-40B4-BE49-F238E27FC236}">
                <a16:creationId xmlns:a16="http://schemas.microsoft.com/office/drawing/2014/main" id="{C79B94CA-6749-829A-724B-C7FB5A4AD3C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4" name="Marcador de fecha 3">
            <a:extLst>
              <a:ext uri="{FF2B5EF4-FFF2-40B4-BE49-F238E27FC236}">
                <a16:creationId xmlns:a16="http://schemas.microsoft.com/office/drawing/2014/main" id="{AC7B6C8D-D9EC-7126-52CD-A2967F792C8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810DEB-583A-6E46-8C15-E865F109CEF2}" type="datetimeFigureOut">
              <a:rPr lang="es-CO" smtClean="0"/>
              <a:t>27/02/2026</a:t>
            </a:fld>
            <a:endParaRPr lang="es-CO"/>
          </a:p>
        </p:txBody>
      </p:sp>
      <p:sp>
        <p:nvSpPr>
          <p:cNvPr id="5" name="Marcador de pie de página 4">
            <a:extLst>
              <a:ext uri="{FF2B5EF4-FFF2-40B4-BE49-F238E27FC236}">
                <a16:creationId xmlns:a16="http://schemas.microsoft.com/office/drawing/2014/main" id="{E8A0E2FA-91B5-2919-B3CA-5AA9D1A2E45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a:extLst>
              <a:ext uri="{FF2B5EF4-FFF2-40B4-BE49-F238E27FC236}">
                <a16:creationId xmlns:a16="http://schemas.microsoft.com/office/drawing/2014/main" id="{C3A90465-8BE9-0A12-7C6C-CF97D026BD7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278C59-D6E7-0A43-9D37-E10C49775ADA}" type="slidenum">
              <a:rPr lang="es-CO" smtClean="0"/>
              <a:t>‹Nº›</a:t>
            </a:fld>
            <a:endParaRPr lang="es-CO"/>
          </a:p>
        </p:txBody>
      </p:sp>
    </p:spTree>
    <p:extLst>
      <p:ext uri="{BB962C8B-B14F-4D97-AF65-F5344CB8AC3E}">
        <p14:creationId xmlns:p14="http://schemas.microsoft.com/office/powerpoint/2010/main" val="8145917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273900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2E134C-A5F4-2F3F-7D99-572ACE9DBCE4}"/>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E101AB03-CD9F-9B3C-FD93-3D3F6850ACC7}"/>
              </a:ext>
            </a:extLst>
          </p:cNvPr>
          <p:cNvSpPr txBox="1"/>
          <p:nvPr/>
        </p:nvSpPr>
        <p:spPr>
          <a:xfrm>
            <a:off x="-138819" y="2299447"/>
            <a:ext cx="4509113" cy="2862322"/>
          </a:xfrm>
          <a:prstGeom prst="rect">
            <a:avLst/>
          </a:prstGeom>
          <a:noFill/>
        </p:spPr>
        <p:txBody>
          <a:bodyPr wrap="square" rtlCol="0">
            <a:spAutoFit/>
          </a:bodyPr>
          <a:lstStyle/>
          <a:p>
            <a:pPr algn="ctr"/>
            <a:r>
              <a:rPr lang="es-CO" sz="5400" b="1" dirty="0" smtClean="0">
                <a:solidFill>
                  <a:srgbClr val="002060"/>
                </a:solidFill>
                <a:latin typeface="Century Gothic" panose="020B0502020202020204" pitchFamily="34" charset="0"/>
              </a:rPr>
              <a:t>ANALISIS DOFA</a:t>
            </a:r>
          </a:p>
          <a:p>
            <a:pPr algn="ctr"/>
            <a:r>
              <a:rPr lang="es-CO" sz="3600" b="1" dirty="0" smtClean="0">
                <a:solidFill>
                  <a:srgbClr val="002060"/>
                </a:solidFill>
                <a:latin typeface="Century Gothic" panose="020B0502020202020204" pitchFamily="34" charset="0"/>
              </a:rPr>
              <a:t>Porque es importante</a:t>
            </a:r>
            <a:endParaRPr lang="es-CO" sz="3600" b="1" dirty="0">
              <a:solidFill>
                <a:srgbClr val="002060"/>
              </a:solidFill>
              <a:latin typeface="Century Gothic" panose="020B0502020202020204" pitchFamily="34" charset="0"/>
            </a:endParaRPr>
          </a:p>
        </p:txBody>
      </p:sp>
      <p:pic>
        <p:nvPicPr>
          <p:cNvPr id="20" name="Imagen 19"/>
          <p:cNvPicPr>
            <a:picLocks noChangeAspect="1"/>
          </p:cNvPicPr>
          <p:nvPr/>
        </p:nvPicPr>
        <p:blipFill>
          <a:blip r:embed="rId2">
            <a:duotone>
              <a:schemeClr val="accent1">
                <a:shade val="45000"/>
                <a:satMod val="135000"/>
              </a:schemeClr>
              <a:prstClr val="white"/>
            </a:duotone>
            <a:lum bright="-20000" contrast="40000"/>
          </a:blip>
          <a:stretch>
            <a:fillRect/>
          </a:stretch>
        </p:blipFill>
        <p:spPr>
          <a:xfrm>
            <a:off x="4047565" y="654388"/>
            <a:ext cx="7320372" cy="5934670"/>
          </a:xfrm>
          <a:prstGeom prst="rect">
            <a:avLst/>
          </a:prstGeom>
        </p:spPr>
      </p:pic>
    </p:spTree>
    <p:extLst>
      <p:ext uri="{BB962C8B-B14F-4D97-AF65-F5344CB8AC3E}">
        <p14:creationId xmlns:p14="http://schemas.microsoft.com/office/powerpoint/2010/main" val="38819194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2E134C-A5F4-2F3F-7D99-572ACE9DBCE4}"/>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E101AB03-CD9F-9B3C-FD93-3D3F6850ACC7}"/>
              </a:ext>
            </a:extLst>
          </p:cNvPr>
          <p:cNvSpPr txBox="1"/>
          <p:nvPr/>
        </p:nvSpPr>
        <p:spPr>
          <a:xfrm>
            <a:off x="-448101" y="2299447"/>
            <a:ext cx="4509113" cy="2308324"/>
          </a:xfrm>
          <a:prstGeom prst="rect">
            <a:avLst/>
          </a:prstGeom>
          <a:noFill/>
        </p:spPr>
        <p:txBody>
          <a:bodyPr wrap="square" rtlCol="0">
            <a:spAutoFit/>
          </a:bodyPr>
          <a:lstStyle/>
          <a:p>
            <a:pPr algn="ctr"/>
            <a:r>
              <a:rPr lang="es-CO" sz="5400" b="1" dirty="0" smtClean="0">
                <a:solidFill>
                  <a:srgbClr val="002060"/>
                </a:solidFill>
                <a:latin typeface="Century Gothic" panose="020B0502020202020204" pitchFamily="34" charset="0"/>
              </a:rPr>
              <a:t>ANALISIS DOFA</a:t>
            </a:r>
          </a:p>
          <a:p>
            <a:pPr algn="ctr"/>
            <a:r>
              <a:rPr lang="es-CO" sz="3600" b="1" dirty="0" smtClean="0">
                <a:solidFill>
                  <a:srgbClr val="002060"/>
                </a:solidFill>
                <a:latin typeface="Century Gothic" panose="020B0502020202020204" pitchFamily="34" charset="0"/>
              </a:rPr>
              <a:t>Pasos</a:t>
            </a:r>
            <a:endParaRPr lang="es-CO" sz="3600" b="1" dirty="0">
              <a:solidFill>
                <a:srgbClr val="002060"/>
              </a:solidFill>
              <a:latin typeface="Century Gothic" panose="020B0502020202020204" pitchFamily="34" charset="0"/>
            </a:endParaRPr>
          </a:p>
        </p:txBody>
      </p:sp>
      <p:pic>
        <p:nvPicPr>
          <p:cNvPr id="3" name="Imagen 2"/>
          <p:cNvPicPr>
            <a:picLocks noChangeAspect="1"/>
          </p:cNvPicPr>
          <p:nvPr/>
        </p:nvPicPr>
        <p:blipFill>
          <a:blip r:embed="rId2">
            <a:duotone>
              <a:schemeClr val="accent1">
                <a:shade val="45000"/>
                <a:satMod val="135000"/>
              </a:schemeClr>
              <a:prstClr val="white"/>
            </a:duotone>
          </a:blip>
          <a:stretch>
            <a:fillRect/>
          </a:stretch>
        </p:blipFill>
        <p:spPr>
          <a:xfrm>
            <a:off x="3485162" y="1261739"/>
            <a:ext cx="8314499" cy="4897014"/>
          </a:xfrm>
          <a:prstGeom prst="rect">
            <a:avLst/>
          </a:prstGeom>
        </p:spPr>
      </p:pic>
    </p:spTree>
    <p:extLst>
      <p:ext uri="{BB962C8B-B14F-4D97-AF65-F5344CB8AC3E}">
        <p14:creationId xmlns:p14="http://schemas.microsoft.com/office/powerpoint/2010/main" val="127158685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FCFC33-C288-6034-FCF8-EC673F127245}"/>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11F7ADBC-A33F-D081-377E-40BFB417CC19}"/>
              </a:ext>
            </a:extLst>
          </p:cNvPr>
          <p:cNvSpPr txBox="1"/>
          <p:nvPr/>
        </p:nvSpPr>
        <p:spPr>
          <a:xfrm>
            <a:off x="215151" y="461579"/>
            <a:ext cx="10165977" cy="707886"/>
          </a:xfrm>
          <a:prstGeom prst="rect">
            <a:avLst/>
          </a:prstGeom>
          <a:noFill/>
        </p:spPr>
        <p:txBody>
          <a:bodyPr wrap="square" rtlCol="0">
            <a:spAutoFit/>
          </a:bodyPr>
          <a:lstStyle/>
          <a:p>
            <a:pPr algn="ctr"/>
            <a:r>
              <a:rPr lang="es-CO" sz="4000" b="1" dirty="0" smtClean="0">
                <a:solidFill>
                  <a:srgbClr val="002060"/>
                </a:solidFill>
                <a:latin typeface="Century Gothic" panose="020B0502020202020204" pitchFamily="34" charset="0"/>
              </a:rPr>
              <a:t>MATRIZ DE </a:t>
            </a:r>
            <a:r>
              <a:rPr lang="es-CO" sz="4000" b="1" dirty="0" smtClean="0">
                <a:solidFill>
                  <a:srgbClr val="002060"/>
                </a:solidFill>
                <a:latin typeface="Century Gothic" panose="020B0502020202020204" pitchFamily="34" charset="0"/>
              </a:rPr>
              <a:t>IMPACTO Y DE ESTRATEGIA</a:t>
            </a:r>
            <a:endParaRPr lang="es-CO" sz="4000" b="1" dirty="0">
              <a:solidFill>
                <a:srgbClr val="002060"/>
              </a:solidFill>
              <a:latin typeface="Century Gothic" panose="020B0502020202020204" pitchFamily="34" charset="0"/>
            </a:endParaRPr>
          </a:p>
        </p:txBody>
      </p:sp>
      <p:sp>
        <p:nvSpPr>
          <p:cNvPr id="7" name="Rectángulo 6"/>
          <p:cNvSpPr/>
          <p:nvPr/>
        </p:nvSpPr>
        <p:spPr>
          <a:xfrm>
            <a:off x="506506" y="2359550"/>
            <a:ext cx="4401670" cy="3416320"/>
          </a:xfrm>
          <a:prstGeom prst="rect">
            <a:avLst/>
          </a:prstGeom>
        </p:spPr>
        <p:txBody>
          <a:bodyPr wrap="square">
            <a:spAutoFit/>
          </a:bodyPr>
          <a:lstStyle/>
          <a:p>
            <a:r>
              <a:rPr lang="es-ES" dirty="0">
                <a:latin typeface="Century Gothic" panose="020B0502020202020204" pitchFamily="34" charset="0"/>
              </a:rPr>
              <a:t>Luego   de   hacer   la   valoración   ponderada   de   los   aspectos   claves   del   proyecto, se continua con las correspondientes estrategias conducentes a potencializar las fortalezas y   las oportunidades, a  neutralizar,   evitar   o   minimizar   las   debilidades   y   planear detalladamente las contingencias necesarias para enfrentar la materialización de las amenazas</a:t>
            </a:r>
            <a:r>
              <a:rPr lang="es-ES" dirty="0" smtClean="0">
                <a:latin typeface="Century Gothic" panose="020B0502020202020204" pitchFamily="34" charset="0"/>
              </a:rPr>
              <a:t>.</a:t>
            </a:r>
          </a:p>
          <a:p>
            <a:endParaRPr lang="es-ES" dirty="0">
              <a:latin typeface="Century Gothic" panose="020B0502020202020204" pitchFamily="34" charset="0"/>
            </a:endParaRPr>
          </a:p>
        </p:txBody>
      </p:sp>
      <p:pic>
        <p:nvPicPr>
          <p:cNvPr id="8" name="Imagen 7"/>
          <p:cNvPicPr>
            <a:picLocks noChangeAspect="1"/>
          </p:cNvPicPr>
          <p:nvPr/>
        </p:nvPicPr>
        <p:blipFill>
          <a:blip r:embed="rId2">
            <a:duotone>
              <a:schemeClr val="accent1">
                <a:shade val="45000"/>
                <a:satMod val="135000"/>
              </a:schemeClr>
              <a:prstClr val="white"/>
            </a:duotone>
          </a:blip>
          <a:stretch>
            <a:fillRect/>
          </a:stretch>
        </p:blipFill>
        <p:spPr>
          <a:xfrm>
            <a:off x="4995985" y="1447178"/>
            <a:ext cx="6897533" cy="4662891"/>
          </a:xfrm>
          <a:prstGeom prst="rect">
            <a:avLst/>
          </a:prstGeom>
        </p:spPr>
      </p:pic>
    </p:spTree>
    <p:extLst>
      <p:ext uri="{BB962C8B-B14F-4D97-AF65-F5344CB8AC3E}">
        <p14:creationId xmlns:p14="http://schemas.microsoft.com/office/powerpoint/2010/main" val="23643763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FCFC33-C288-6034-FCF8-EC673F127245}"/>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11F7ADBC-A33F-D081-377E-40BFB417CC19}"/>
              </a:ext>
            </a:extLst>
          </p:cNvPr>
          <p:cNvSpPr txBox="1"/>
          <p:nvPr/>
        </p:nvSpPr>
        <p:spPr>
          <a:xfrm>
            <a:off x="672354" y="833717"/>
            <a:ext cx="8229600" cy="646331"/>
          </a:xfrm>
          <a:prstGeom prst="rect">
            <a:avLst/>
          </a:prstGeom>
          <a:noFill/>
        </p:spPr>
        <p:txBody>
          <a:bodyPr wrap="square" rtlCol="0">
            <a:spAutoFit/>
          </a:bodyPr>
          <a:lstStyle/>
          <a:p>
            <a:pPr algn="ctr"/>
            <a:r>
              <a:rPr lang="es-ES" sz="3600" b="1" dirty="0">
                <a:solidFill>
                  <a:srgbClr val="002060"/>
                </a:solidFill>
                <a:latin typeface="Century Gothic" panose="020B0502020202020204" pitchFamily="34" charset="0"/>
              </a:rPr>
              <a:t>Análisis del Entorno Global: PESTEL</a:t>
            </a:r>
            <a:endParaRPr lang="es-CO" sz="3600" b="1" dirty="0">
              <a:solidFill>
                <a:srgbClr val="002060"/>
              </a:solidFill>
              <a:latin typeface="Century Gothic" panose="020B0502020202020204" pitchFamily="34" charset="0"/>
            </a:endParaRPr>
          </a:p>
        </p:txBody>
      </p:sp>
      <p:sp>
        <p:nvSpPr>
          <p:cNvPr id="2" name="Rectángulo 1"/>
          <p:cNvSpPr/>
          <p:nvPr/>
        </p:nvSpPr>
        <p:spPr>
          <a:xfrm>
            <a:off x="1480696" y="2292178"/>
            <a:ext cx="8260977" cy="1200329"/>
          </a:xfrm>
          <a:prstGeom prst="rect">
            <a:avLst/>
          </a:prstGeom>
        </p:spPr>
        <p:txBody>
          <a:bodyPr wrap="square">
            <a:spAutoFit/>
          </a:bodyPr>
          <a:lstStyle/>
          <a:p>
            <a:pPr algn="ctr"/>
            <a:r>
              <a:rPr lang="es-ES" dirty="0">
                <a:latin typeface="Century Gothic" panose="020B0502020202020204" pitchFamily="34" charset="0"/>
              </a:rPr>
              <a:t>Es </a:t>
            </a:r>
            <a:r>
              <a:rPr lang="es-ES" dirty="0">
                <a:latin typeface="Century Gothic" panose="020B0502020202020204" pitchFamily="34" charset="0"/>
              </a:rPr>
              <a:t>una herramienta estratégica que ayuda a las organizaciones a entender el contexto en el que operan. Consiste en examinar seis categorías principales de factores que pueden tener un impacto significativo en el desempeño de una empresa</a:t>
            </a:r>
            <a:r>
              <a:rPr lang="es-ES" dirty="0"/>
              <a:t>:</a:t>
            </a:r>
            <a:endParaRPr lang="en-US" dirty="0"/>
          </a:p>
        </p:txBody>
      </p:sp>
      <p:pic>
        <p:nvPicPr>
          <p:cNvPr id="4" name="Imagen 3"/>
          <p:cNvPicPr>
            <a:picLocks noChangeAspect="1"/>
          </p:cNvPicPr>
          <p:nvPr/>
        </p:nvPicPr>
        <p:blipFill>
          <a:blip r:embed="rId2">
            <a:duotone>
              <a:schemeClr val="accent1">
                <a:shade val="45000"/>
                <a:satMod val="135000"/>
              </a:schemeClr>
              <a:prstClr val="white"/>
            </a:duotone>
            <a:lum bright="-20000" contrast="40000"/>
          </a:blip>
          <a:stretch>
            <a:fillRect/>
          </a:stretch>
        </p:blipFill>
        <p:spPr>
          <a:xfrm>
            <a:off x="1440354" y="3882388"/>
            <a:ext cx="8208634" cy="2562563"/>
          </a:xfrm>
          <a:prstGeom prst="rect">
            <a:avLst/>
          </a:prstGeom>
        </p:spPr>
      </p:pic>
    </p:spTree>
    <p:extLst>
      <p:ext uri="{BB962C8B-B14F-4D97-AF65-F5344CB8AC3E}">
        <p14:creationId xmlns:p14="http://schemas.microsoft.com/office/powerpoint/2010/main" val="29052378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FCFC33-C288-6034-FCF8-EC673F127245}"/>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11F7ADBC-A33F-D081-377E-40BFB417CC19}"/>
              </a:ext>
            </a:extLst>
          </p:cNvPr>
          <p:cNvSpPr txBox="1"/>
          <p:nvPr/>
        </p:nvSpPr>
        <p:spPr>
          <a:xfrm>
            <a:off x="-632012" y="259873"/>
            <a:ext cx="8229600" cy="646331"/>
          </a:xfrm>
          <a:prstGeom prst="rect">
            <a:avLst/>
          </a:prstGeom>
          <a:noFill/>
        </p:spPr>
        <p:txBody>
          <a:bodyPr wrap="square" rtlCol="0">
            <a:spAutoFit/>
          </a:bodyPr>
          <a:lstStyle/>
          <a:p>
            <a:pPr algn="ctr"/>
            <a:r>
              <a:rPr lang="es-CO" sz="3600" b="1" dirty="0" smtClean="0">
                <a:solidFill>
                  <a:srgbClr val="002060"/>
                </a:solidFill>
                <a:latin typeface="Century Gothic" panose="020B0502020202020204" pitchFamily="34" charset="0"/>
              </a:rPr>
              <a:t>Factores: Análisis de PESTEL</a:t>
            </a:r>
            <a:endParaRPr lang="es-CO" sz="3600" b="1" dirty="0">
              <a:solidFill>
                <a:srgbClr val="002060"/>
              </a:solidFill>
              <a:latin typeface="Century Gothic" panose="020B0502020202020204" pitchFamily="34" charset="0"/>
            </a:endParaRPr>
          </a:p>
        </p:txBody>
      </p:sp>
      <p:pic>
        <p:nvPicPr>
          <p:cNvPr id="4" name="Imagen 3"/>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brightnessContrast contrast="40000"/>
                    </a14:imgEffect>
                  </a14:imgLayer>
                </a14:imgProps>
              </a:ext>
            </a:extLst>
          </a:blip>
          <a:stretch>
            <a:fillRect/>
          </a:stretch>
        </p:blipFill>
        <p:spPr>
          <a:xfrm>
            <a:off x="430307" y="906203"/>
            <a:ext cx="11026588" cy="5817325"/>
          </a:xfrm>
          <a:prstGeom prst="rect">
            <a:avLst/>
          </a:prstGeom>
        </p:spPr>
      </p:pic>
      <p:sp>
        <p:nvSpPr>
          <p:cNvPr id="6" name="Rectángulo 5"/>
          <p:cNvSpPr/>
          <p:nvPr/>
        </p:nvSpPr>
        <p:spPr>
          <a:xfrm>
            <a:off x="309282" y="6306671"/>
            <a:ext cx="11147613" cy="4168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267197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FCFC33-C288-6034-FCF8-EC673F127245}"/>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11F7ADBC-A33F-D081-377E-40BFB417CC19}"/>
              </a:ext>
            </a:extLst>
          </p:cNvPr>
          <p:cNvSpPr txBox="1"/>
          <p:nvPr/>
        </p:nvSpPr>
        <p:spPr>
          <a:xfrm>
            <a:off x="-632012" y="259873"/>
            <a:ext cx="8229600" cy="646331"/>
          </a:xfrm>
          <a:prstGeom prst="rect">
            <a:avLst/>
          </a:prstGeom>
          <a:noFill/>
        </p:spPr>
        <p:txBody>
          <a:bodyPr wrap="square" rtlCol="0">
            <a:spAutoFit/>
          </a:bodyPr>
          <a:lstStyle/>
          <a:p>
            <a:pPr algn="ctr"/>
            <a:r>
              <a:rPr lang="es-CO" sz="3600" b="1" dirty="0" smtClean="0">
                <a:solidFill>
                  <a:srgbClr val="002060"/>
                </a:solidFill>
                <a:latin typeface="Century Gothic" panose="020B0502020202020204" pitchFamily="34" charset="0"/>
              </a:rPr>
              <a:t>Ejemplo </a:t>
            </a:r>
            <a:r>
              <a:rPr lang="es-CO" sz="3600" b="1" dirty="0" smtClean="0">
                <a:solidFill>
                  <a:srgbClr val="002060"/>
                </a:solidFill>
                <a:latin typeface="Century Gothic" panose="020B0502020202020204" pitchFamily="34" charset="0"/>
              </a:rPr>
              <a:t>Análisis de PESTEL</a:t>
            </a:r>
            <a:endParaRPr lang="es-CO" sz="3600" b="1" dirty="0">
              <a:solidFill>
                <a:srgbClr val="002060"/>
              </a:solidFill>
              <a:latin typeface="Century Gothic" panose="020B0502020202020204" pitchFamily="34" charset="0"/>
            </a:endParaRPr>
          </a:p>
        </p:txBody>
      </p:sp>
      <p:sp>
        <p:nvSpPr>
          <p:cNvPr id="6" name="Rectángulo 5"/>
          <p:cNvSpPr/>
          <p:nvPr/>
        </p:nvSpPr>
        <p:spPr>
          <a:xfrm>
            <a:off x="309282" y="6306671"/>
            <a:ext cx="11147613" cy="4168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Imagen 1"/>
          <p:cNvPicPr>
            <a:picLocks noChangeAspect="1"/>
          </p:cNvPicPr>
          <p:nvPr/>
        </p:nvPicPr>
        <p:blipFill rotWithShape="1">
          <a:blip r:embed="rId2">
            <a:duotone>
              <a:schemeClr val="accent1">
                <a:shade val="45000"/>
                <a:satMod val="135000"/>
              </a:schemeClr>
              <a:prstClr val="white"/>
            </a:duotone>
          </a:blip>
          <a:srcRect b="5865"/>
          <a:stretch/>
        </p:blipFill>
        <p:spPr>
          <a:xfrm>
            <a:off x="1389529" y="1068026"/>
            <a:ext cx="9291917" cy="5467246"/>
          </a:xfrm>
          <a:prstGeom prst="rect">
            <a:avLst/>
          </a:prstGeom>
        </p:spPr>
      </p:pic>
    </p:spTree>
    <p:extLst>
      <p:ext uri="{BB962C8B-B14F-4D97-AF65-F5344CB8AC3E}">
        <p14:creationId xmlns:p14="http://schemas.microsoft.com/office/powerpoint/2010/main" val="41836564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FCFC33-C288-6034-FCF8-EC673F127245}"/>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11F7ADBC-A33F-D081-377E-40BFB417CC19}"/>
              </a:ext>
            </a:extLst>
          </p:cNvPr>
          <p:cNvSpPr txBox="1"/>
          <p:nvPr/>
        </p:nvSpPr>
        <p:spPr>
          <a:xfrm>
            <a:off x="2480477" y="192092"/>
            <a:ext cx="6907709" cy="923330"/>
          </a:xfrm>
          <a:prstGeom prst="rect">
            <a:avLst/>
          </a:prstGeom>
          <a:noFill/>
        </p:spPr>
        <p:txBody>
          <a:bodyPr wrap="square" rtlCol="0">
            <a:spAutoFit/>
          </a:bodyPr>
          <a:lstStyle/>
          <a:p>
            <a:pPr algn="ctr"/>
            <a:r>
              <a:rPr lang="es-CO" sz="5400" b="1" dirty="0" smtClean="0">
                <a:solidFill>
                  <a:srgbClr val="002060"/>
                </a:solidFill>
                <a:latin typeface="Century Gothic" panose="020B0502020202020204" pitchFamily="34" charset="0"/>
              </a:rPr>
              <a:t>Objetivos Smart</a:t>
            </a:r>
            <a:endParaRPr lang="es-CO" sz="5400" b="1" dirty="0">
              <a:solidFill>
                <a:srgbClr val="002060"/>
              </a:solidFill>
              <a:latin typeface="Century Gothic" panose="020B0502020202020204" pitchFamily="34" charset="0"/>
            </a:endParaRPr>
          </a:p>
        </p:txBody>
      </p:sp>
      <p:sp>
        <p:nvSpPr>
          <p:cNvPr id="6" name="CuadroTexto 5">
            <a:extLst>
              <a:ext uri="{FF2B5EF4-FFF2-40B4-BE49-F238E27FC236}">
                <a16:creationId xmlns:a16="http://schemas.microsoft.com/office/drawing/2014/main" id="{0CAE043F-67C1-F649-EA10-F8A5DEA53F04}"/>
              </a:ext>
            </a:extLst>
          </p:cNvPr>
          <p:cNvSpPr txBox="1"/>
          <p:nvPr/>
        </p:nvSpPr>
        <p:spPr>
          <a:xfrm>
            <a:off x="936758" y="1115422"/>
            <a:ext cx="10681501" cy="830997"/>
          </a:xfrm>
          <a:prstGeom prst="rect">
            <a:avLst/>
          </a:prstGeom>
          <a:noFill/>
        </p:spPr>
        <p:txBody>
          <a:bodyPr wrap="square" rtlCol="0">
            <a:spAutoFit/>
          </a:bodyPr>
          <a:lstStyle/>
          <a:p>
            <a:pPr algn="just"/>
            <a:r>
              <a:rPr lang="es-ES" sz="1600" dirty="0">
                <a:latin typeface="Century Gothic" panose="020B0502020202020204" pitchFamily="34" charset="0"/>
              </a:rPr>
              <a:t>Un objetivo se considera claro si cumple estos cinco criterios. Con ellos se garantiza que los objetivos SMART sigan siendo realistas y realizables. Todas estas siglas vienen del inglés: </a:t>
            </a:r>
            <a:r>
              <a:rPr lang="es-ES" sz="1600" dirty="0" err="1">
                <a:latin typeface="Century Gothic" panose="020B0502020202020204" pitchFamily="34" charset="0"/>
              </a:rPr>
              <a:t>Specific</a:t>
            </a:r>
            <a:r>
              <a:rPr lang="es-ES" sz="1600" dirty="0">
                <a:latin typeface="Century Gothic" panose="020B0502020202020204" pitchFamily="34" charset="0"/>
              </a:rPr>
              <a:t>, Mesurable, </a:t>
            </a:r>
            <a:r>
              <a:rPr lang="es-ES" sz="1600" dirty="0" err="1">
                <a:latin typeface="Century Gothic" panose="020B0502020202020204" pitchFamily="34" charset="0"/>
              </a:rPr>
              <a:t>Achivable</a:t>
            </a:r>
            <a:r>
              <a:rPr lang="es-ES" sz="1600" dirty="0">
                <a:latin typeface="Century Gothic" panose="020B0502020202020204" pitchFamily="34" charset="0"/>
              </a:rPr>
              <a:t>, </a:t>
            </a:r>
            <a:r>
              <a:rPr lang="es-ES" sz="1600" dirty="0" err="1">
                <a:latin typeface="Century Gothic" panose="020B0502020202020204" pitchFamily="34" charset="0"/>
              </a:rPr>
              <a:t>Relevant</a:t>
            </a:r>
            <a:r>
              <a:rPr lang="es-ES" sz="1600" dirty="0">
                <a:latin typeface="Century Gothic" panose="020B0502020202020204" pitchFamily="34" charset="0"/>
              </a:rPr>
              <a:t> y </a:t>
            </a:r>
            <a:r>
              <a:rPr lang="es-ES" sz="1600" dirty="0" err="1">
                <a:latin typeface="Century Gothic" panose="020B0502020202020204" pitchFamily="34" charset="0"/>
              </a:rPr>
              <a:t>Timely</a:t>
            </a:r>
            <a:r>
              <a:rPr lang="es-ES" sz="1600" dirty="0">
                <a:latin typeface="Century Gothic" panose="020B0502020202020204" pitchFamily="34" charset="0"/>
              </a:rPr>
              <a:t> (SMART).</a:t>
            </a:r>
            <a:endParaRPr lang="es-CO" sz="1600" dirty="0">
              <a:latin typeface="Century Gothic" panose="020B0502020202020204" pitchFamily="34" charset="0"/>
            </a:endParaRPr>
          </a:p>
        </p:txBody>
      </p:sp>
      <p:pic>
        <p:nvPicPr>
          <p:cNvPr id="2" name="Imagen 1"/>
          <p:cNvPicPr>
            <a:picLocks noChangeAspect="1"/>
          </p:cNvPicPr>
          <p:nvPr/>
        </p:nvPicPr>
        <p:blipFill rotWithShape="1">
          <a:blip r:embed="rId2">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Lst>
          </a:blip>
          <a:srcRect t="20168" b="15546"/>
          <a:stretch/>
        </p:blipFill>
        <p:spPr>
          <a:xfrm>
            <a:off x="981456" y="1946419"/>
            <a:ext cx="10592103" cy="4819248"/>
          </a:xfrm>
          <a:prstGeom prst="rect">
            <a:avLst/>
          </a:prstGeom>
        </p:spPr>
      </p:pic>
      <p:sp>
        <p:nvSpPr>
          <p:cNvPr id="3" name="CuadroTexto 2"/>
          <p:cNvSpPr txBox="1"/>
          <p:nvPr/>
        </p:nvSpPr>
        <p:spPr>
          <a:xfrm>
            <a:off x="1033255" y="2020104"/>
            <a:ext cx="606256" cy="369332"/>
          </a:xfrm>
          <a:prstGeom prst="rect">
            <a:avLst/>
          </a:prstGeom>
          <a:noFill/>
        </p:spPr>
        <p:txBody>
          <a:bodyPr wrap="none" rtlCol="0">
            <a:spAutoFit/>
          </a:bodyPr>
          <a:lstStyle/>
          <a:p>
            <a:r>
              <a:rPr lang="es-ES" b="1" dirty="0" smtClean="0">
                <a:solidFill>
                  <a:schemeClr val="accent1">
                    <a:lumMod val="50000"/>
                  </a:schemeClr>
                </a:solidFill>
              </a:rPr>
              <a:t>QUE</a:t>
            </a:r>
            <a:endParaRPr lang="en-US" b="1" dirty="0">
              <a:solidFill>
                <a:schemeClr val="accent1">
                  <a:lumMod val="50000"/>
                </a:schemeClr>
              </a:solidFill>
            </a:endParaRPr>
          </a:p>
        </p:txBody>
      </p:sp>
      <p:sp>
        <p:nvSpPr>
          <p:cNvPr id="8" name="CuadroTexto 7"/>
          <p:cNvSpPr txBox="1"/>
          <p:nvPr/>
        </p:nvSpPr>
        <p:spPr>
          <a:xfrm>
            <a:off x="3352621" y="2038752"/>
            <a:ext cx="1005788" cy="369332"/>
          </a:xfrm>
          <a:prstGeom prst="rect">
            <a:avLst/>
          </a:prstGeom>
          <a:noFill/>
        </p:spPr>
        <p:txBody>
          <a:bodyPr wrap="none" rtlCol="0">
            <a:spAutoFit/>
          </a:bodyPr>
          <a:lstStyle/>
          <a:p>
            <a:r>
              <a:rPr lang="es-ES" b="1" dirty="0" smtClean="0">
                <a:solidFill>
                  <a:schemeClr val="accent1">
                    <a:lumMod val="50000"/>
                  </a:schemeClr>
                </a:solidFill>
              </a:rPr>
              <a:t>CUANTO</a:t>
            </a:r>
            <a:endParaRPr lang="en-US" b="1" dirty="0">
              <a:solidFill>
                <a:schemeClr val="accent1">
                  <a:lumMod val="50000"/>
                </a:schemeClr>
              </a:solidFill>
            </a:endParaRPr>
          </a:p>
        </p:txBody>
      </p:sp>
      <p:sp>
        <p:nvSpPr>
          <p:cNvPr id="9" name="CuadroTexto 8"/>
          <p:cNvSpPr txBox="1"/>
          <p:nvPr/>
        </p:nvSpPr>
        <p:spPr>
          <a:xfrm>
            <a:off x="5313622" y="2018308"/>
            <a:ext cx="817788" cy="369332"/>
          </a:xfrm>
          <a:prstGeom prst="rect">
            <a:avLst/>
          </a:prstGeom>
          <a:noFill/>
        </p:spPr>
        <p:txBody>
          <a:bodyPr wrap="none" rtlCol="0">
            <a:spAutoFit/>
          </a:bodyPr>
          <a:lstStyle/>
          <a:p>
            <a:r>
              <a:rPr lang="es-ES" b="1" dirty="0" smtClean="0">
                <a:solidFill>
                  <a:schemeClr val="accent1">
                    <a:lumMod val="50000"/>
                  </a:schemeClr>
                </a:solidFill>
              </a:rPr>
              <a:t>COMO</a:t>
            </a:r>
            <a:endParaRPr lang="en-US" b="1" dirty="0">
              <a:solidFill>
                <a:schemeClr val="accent1">
                  <a:lumMod val="50000"/>
                </a:schemeClr>
              </a:solidFill>
            </a:endParaRPr>
          </a:p>
        </p:txBody>
      </p:sp>
      <p:sp>
        <p:nvSpPr>
          <p:cNvPr id="10" name="CuadroTexto 9"/>
          <p:cNvSpPr txBox="1"/>
          <p:nvPr/>
        </p:nvSpPr>
        <p:spPr>
          <a:xfrm>
            <a:off x="7321716" y="2013466"/>
            <a:ext cx="1087092" cy="369332"/>
          </a:xfrm>
          <a:prstGeom prst="rect">
            <a:avLst/>
          </a:prstGeom>
          <a:noFill/>
        </p:spPr>
        <p:txBody>
          <a:bodyPr wrap="none" rtlCol="0">
            <a:spAutoFit/>
          </a:bodyPr>
          <a:lstStyle/>
          <a:p>
            <a:r>
              <a:rPr lang="es-ES" b="1" dirty="0" smtClean="0">
                <a:solidFill>
                  <a:schemeClr val="accent1">
                    <a:lumMod val="50000"/>
                  </a:schemeClr>
                </a:solidFill>
              </a:rPr>
              <a:t>CON QUE</a:t>
            </a:r>
            <a:endParaRPr lang="en-US" b="1" dirty="0">
              <a:solidFill>
                <a:schemeClr val="accent1">
                  <a:lumMod val="50000"/>
                </a:schemeClr>
              </a:solidFill>
            </a:endParaRPr>
          </a:p>
        </p:txBody>
      </p:sp>
      <p:sp>
        <p:nvSpPr>
          <p:cNvPr id="11" name="CuadroTexto 10"/>
          <p:cNvSpPr txBox="1"/>
          <p:nvPr/>
        </p:nvSpPr>
        <p:spPr>
          <a:xfrm>
            <a:off x="9276022" y="1998411"/>
            <a:ext cx="1044068" cy="369332"/>
          </a:xfrm>
          <a:prstGeom prst="rect">
            <a:avLst/>
          </a:prstGeom>
          <a:noFill/>
        </p:spPr>
        <p:txBody>
          <a:bodyPr wrap="none" rtlCol="0">
            <a:spAutoFit/>
          </a:bodyPr>
          <a:lstStyle/>
          <a:p>
            <a:r>
              <a:rPr lang="es-ES" b="1" dirty="0" smtClean="0">
                <a:solidFill>
                  <a:schemeClr val="accent1">
                    <a:lumMod val="50000"/>
                  </a:schemeClr>
                </a:solidFill>
              </a:rPr>
              <a:t>CUANDO</a:t>
            </a:r>
            <a:endParaRPr lang="en-US" b="1" dirty="0">
              <a:solidFill>
                <a:schemeClr val="accent1">
                  <a:lumMod val="50000"/>
                </a:schemeClr>
              </a:solidFill>
            </a:endParaRPr>
          </a:p>
        </p:txBody>
      </p:sp>
    </p:spTree>
    <p:extLst>
      <p:ext uri="{BB962C8B-B14F-4D97-AF65-F5344CB8AC3E}">
        <p14:creationId xmlns:p14="http://schemas.microsoft.com/office/powerpoint/2010/main" val="4151227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FCFC33-C288-6034-FCF8-EC673F127245}"/>
            </a:ext>
          </a:extLst>
        </p:cNvPr>
        <p:cNvGrpSpPr/>
        <p:nvPr/>
      </p:nvGrpSpPr>
      <p:grpSpPr>
        <a:xfrm>
          <a:off x="0" y="0"/>
          <a:ext cx="0" cy="0"/>
          <a:chOff x="0" y="0"/>
          <a:chExt cx="0" cy="0"/>
        </a:xfrm>
      </p:grpSpPr>
      <p:sp>
        <p:nvSpPr>
          <p:cNvPr id="7" name="Llamada de flecha hacia abajo 6"/>
          <p:cNvSpPr/>
          <p:nvPr/>
        </p:nvSpPr>
        <p:spPr>
          <a:xfrm>
            <a:off x="3131125" y="2622176"/>
            <a:ext cx="7088640" cy="3307977"/>
          </a:xfrm>
          <a:prstGeom prst="downArrowCallou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uadroTexto 4">
            <a:extLst>
              <a:ext uri="{FF2B5EF4-FFF2-40B4-BE49-F238E27FC236}">
                <a16:creationId xmlns:a16="http://schemas.microsoft.com/office/drawing/2014/main" id="{11F7ADBC-A33F-D081-377E-40BFB417CC19}"/>
              </a:ext>
            </a:extLst>
          </p:cNvPr>
          <p:cNvSpPr txBox="1"/>
          <p:nvPr/>
        </p:nvSpPr>
        <p:spPr>
          <a:xfrm>
            <a:off x="-322729" y="595505"/>
            <a:ext cx="6907709" cy="1754326"/>
          </a:xfrm>
          <a:prstGeom prst="rect">
            <a:avLst/>
          </a:prstGeom>
          <a:noFill/>
        </p:spPr>
        <p:txBody>
          <a:bodyPr wrap="square" rtlCol="0">
            <a:spAutoFit/>
          </a:bodyPr>
          <a:lstStyle/>
          <a:p>
            <a:pPr algn="ctr"/>
            <a:r>
              <a:rPr lang="es-CO" sz="5400" b="1" dirty="0" smtClean="0">
                <a:solidFill>
                  <a:srgbClr val="002060"/>
                </a:solidFill>
                <a:latin typeface="Century Gothic" panose="020B0502020202020204" pitchFamily="34" charset="0"/>
              </a:rPr>
              <a:t>Beneficios Objetivos Smart</a:t>
            </a:r>
            <a:endParaRPr lang="es-CO" sz="5400" b="1" dirty="0">
              <a:solidFill>
                <a:srgbClr val="002060"/>
              </a:solidFill>
              <a:latin typeface="Century Gothic" panose="020B0502020202020204" pitchFamily="34" charset="0"/>
            </a:endParaRPr>
          </a:p>
        </p:txBody>
      </p:sp>
      <p:sp>
        <p:nvSpPr>
          <p:cNvPr id="12" name="CuadroTexto 11">
            <a:extLst>
              <a:ext uri="{FF2B5EF4-FFF2-40B4-BE49-F238E27FC236}">
                <a16:creationId xmlns:a16="http://schemas.microsoft.com/office/drawing/2014/main" id="{0CAE043F-67C1-F649-EA10-F8A5DEA53F04}"/>
              </a:ext>
            </a:extLst>
          </p:cNvPr>
          <p:cNvSpPr txBox="1"/>
          <p:nvPr/>
        </p:nvSpPr>
        <p:spPr>
          <a:xfrm>
            <a:off x="3826827" y="3055879"/>
            <a:ext cx="6081081" cy="1323439"/>
          </a:xfrm>
          <a:prstGeom prst="rect">
            <a:avLst/>
          </a:prstGeom>
          <a:noFill/>
        </p:spPr>
        <p:txBody>
          <a:bodyPr wrap="square" rtlCol="0">
            <a:spAutoFit/>
          </a:bodyPr>
          <a:lstStyle/>
          <a:p>
            <a:pPr marL="342900" indent="-342900" algn="just">
              <a:buFont typeface="Wingdings" panose="05000000000000000000" pitchFamily="2" charset="2"/>
              <a:buChar char="§"/>
            </a:pPr>
            <a:r>
              <a:rPr lang="es-ES" sz="2000" dirty="0" smtClean="0">
                <a:latin typeface="Century Gothic" panose="020B0502020202020204" pitchFamily="34" charset="0"/>
              </a:rPr>
              <a:t>Enfoque en los resultados</a:t>
            </a:r>
          </a:p>
          <a:p>
            <a:pPr marL="342900" indent="-342900" algn="just">
              <a:buFont typeface="Wingdings" panose="05000000000000000000" pitchFamily="2" charset="2"/>
              <a:buChar char="§"/>
            </a:pPr>
            <a:r>
              <a:rPr lang="es-ES" sz="2000" dirty="0" smtClean="0">
                <a:latin typeface="Century Gothic" panose="020B0502020202020204" pitchFamily="34" charset="0"/>
              </a:rPr>
              <a:t>Aumento de la productividad</a:t>
            </a:r>
          </a:p>
          <a:p>
            <a:pPr marL="342900" indent="-342900" algn="just">
              <a:buFont typeface="Wingdings" panose="05000000000000000000" pitchFamily="2" charset="2"/>
              <a:buChar char="§"/>
            </a:pPr>
            <a:r>
              <a:rPr lang="es-ES" sz="2000" dirty="0" smtClean="0">
                <a:latin typeface="Century Gothic" panose="020B0502020202020204" pitchFamily="34" charset="0"/>
              </a:rPr>
              <a:t>Mayor control de la actividad</a:t>
            </a:r>
          </a:p>
          <a:p>
            <a:pPr marL="342900" indent="-342900" algn="just">
              <a:buFont typeface="Wingdings" panose="05000000000000000000" pitchFamily="2" charset="2"/>
              <a:buChar char="§"/>
            </a:pPr>
            <a:r>
              <a:rPr lang="es-ES" sz="2000" dirty="0" smtClean="0">
                <a:latin typeface="Century Gothic" panose="020B0502020202020204" pitchFamily="34" charset="0"/>
              </a:rPr>
              <a:t>Priorizan los importante sobre lo urgente</a:t>
            </a:r>
            <a:endParaRPr lang="es-CO" sz="2000" dirty="0">
              <a:latin typeface="Century Gothic" panose="020B0502020202020204" pitchFamily="34" charset="0"/>
            </a:endParaRPr>
          </a:p>
        </p:txBody>
      </p:sp>
    </p:spTree>
    <p:extLst>
      <p:ext uri="{BB962C8B-B14F-4D97-AF65-F5344CB8AC3E}">
        <p14:creationId xmlns:p14="http://schemas.microsoft.com/office/powerpoint/2010/main" val="566310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FCFC33-C288-6034-FCF8-EC673F127245}"/>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11F7ADBC-A33F-D081-377E-40BFB417CC19}"/>
              </a:ext>
            </a:extLst>
          </p:cNvPr>
          <p:cNvSpPr txBox="1"/>
          <p:nvPr/>
        </p:nvSpPr>
        <p:spPr>
          <a:xfrm>
            <a:off x="228599" y="2835557"/>
            <a:ext cx="2743201" cy="1200329"/>
          </a:xfrm>
          <a:prstGeom prst="rect">
            <a:avLst/>
          </a:prstGeom>
          <a:noFill/>
        </p:spPr>
        <p:txBody>
          <a:bodyPr wrap="square" rtlCol="0">
            <a:spAutoFit/>
          </a:bodyPr>
          <a:lstStyle/>
          <a:p>
            <a:pPr algn="ctr"/>
            <a:r>
              <a:rPr lang="es-CO" sz="3600" b="1" dirty="0" smtClean="0">
                <a:solidFill>
                  <a:srgbClr val="002060"/>
                </a:solidFill>
                <a:latin typeface="Century Gothic" panose="020B0502020202020204" pitchFamily="34" charset="0"/>
              </a:rPr>
              <a:t>Tipos de Planes.</a:t>
            </a:r>
            <a:endParaRPr lang="es-CO" sz="3600" b="1" dirty="0">
              <a:solidFill>
                <a:srgbClr val="002060"/>
              </a:solidFill>
              <a:latin typeface="Century Gothic" panose="020B0502020202020204" pitchFamily="34" charset="0"/>
            </a:endParaRPr>
          </a:p>
        </p:txBody>
      </p:sp>
      <p:pic>
        <p:nvPicPr>
          <p:cNvPr id="3" name="Imagen 2"/>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brightnessContrast contrast="40000"/>
                    </a14:imgEffect>
                  </a14:imgLayer>
                </a14:imgProps>
              </a:ext>
            </a:extLst>
          </a:blip>
          <a:stretch>
            <a:fillRect/>
          </a:stretch>
        </p:blipFill>
        <p:spPr>
          <a:xfrm>
            <a:off x="4305601" y="632159"/>
            <a:ext cx="6855458" cy="5916559"/>
          </a:xfrm>
          <a:prstGeom prst="rect">
            <a:avLst/>
          </a:prstGeom>
        </p:spPr>
      </p:pic>
      <p:sp>
        <p:nvSpPr>
          <p:cNvPr id="7" name="Flecha izquierda 6"/>
          <p:cNvSpPr/>
          <p:nvPr/>
        </p:nvSpPr>
        <p:spPr>
          <a:xfrm rot="10800000">
            <a:off x="2852048" y="2245656"/>
            <a:ext cx="1573306" cy="2380129"/>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182728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8E2E134C-A5F4-2F3F-7D99-572ACE9DBCE4}"/>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E101AB03-CD9F-9B3C-FD93-3D3F6850ACC7}"/>
              </a:ext>
            </a:extLst>
          </p:cNvPr>
          <p:cNvSpPr txBox="1"/>
          <p:nvPr/>
        </p:nvSpPr>
        <p:spPr>
          <a:xfrm>
            <a:off x="931834" y="353432"/>
            <a:ext cx="10457825" cy="923330"/>
          </a:xfrm>
          <a:prstGeom prst="rect">
            <a:avLst/>
          </a:prstGeom>
          <a:noFill/>
        </p:spPr>
        <p:txBody>
          <a:bodyPr wrap="square" rtlCol="0">
            <a:spAutoFit/>
          </a:bodyPr>
          <a:lstStyle/>
          <a:p>
            <a:pPr algn="ctr"/>
            <a:r>
              <a:rPr lang="es-CO" sz="5400" b="1" dirty="0" smtClean="0">
                <a:solidFill>
                  <a:srgbClr val="002060"/>
                </a:solidFill>
                <a:latin typeface="Century Gothic" panose="020B0502020202020204" pitchFamily="34" charset="0"/>
              </a:rPr>
              <a:t>PLANEACION ESTRATEGICA</a:t>
            </a:r>
            <a:endParaRPr lang="es-CO" sz="5400" b="1" dirty="0">
              <a:solidFill>
                <a:srgbClr val="002060"/>
              </a:solidFill>
              <a:latin typeface="Century Gothic" panose="020B0502020202020204" pitchFamily="34" charset="0"/>
            </a:endParaRPr>
          </a:p>
        </p:txBody>
      </p:sp>
      <p:sp>
        <p:nvSpPr>
          <p:cNvPr id="3" name="Rectángulo 2"/>
          <p:cNvSpPr/>
          <p:nvPr/>
        </p:nvSpPr>
        <p:spPr>
          <a:xfrm>
            <a:off x="488081" y="1832446"/>
            <a:ext cx="5079001" cy="4093428"/>
          </a:xfrm>
          <a:prstGeom prst="rect">
            <a:avLst/>
          </a:prstGeom>
          <a:noFill/>
        </p:spPr>
        <p:txBody>
          <a:bodyPr wrap="square" rtlCol="0">
            <a:spAutoFit/>
          </a:bodyPr>
          <a:lstStyle/>
          <a:p>
            <a:pPr algn="just"/>
            <a:r>
              <a:rPr lang="es-ES" sz="2000" dirty="0">
                <a:latin typeface="Century Gothic" panose="020B0502020202020204" pitchFamily="34" charset="0"/>
              </a:rPr>
              <a:t>se relaciona con la adaptación de la organización a un ambiente </a:t>
            </a:r>
            <a:r>
              <a:rPr lang="es-ES" sz="2000" dirty="0" smtClean="0">
                <a:latin typeface="Century Gothic" panose="020B0502020202020204" pitchFamily="34" charset="0"/>
              </a:rPr>
              <a:t>variable</a:t>
            </a:r>
            <a:r>
              <a:rPr lang="es-ES" sz="2000" dirty="0">
                <a:latin typeface="Century Gothic" panose="020B0502020202020204" pitchFamily="34" charset="0"/>
              </a:rPr>
              <a:t>. Está orientada hacia las relaciones entre la organización y su ambiente de trabajo; en </a:t>
            </a:r>
            <a:r>
              <a:rPr lang="es-ES" sz="2000" dirty="0" smtClean="0">
                <a:latin typeface="Century Gothic" panose="020B0502020202020204" pitchFamily="34" charset="0"/>
              </a:rPr>
              <a:t> consecuencia</a:t>
            </a:r>
            <a:r>
              <a:rPr lang="es-ES" sz="2000" dirty="0">
                <a:latin typeface="Century Gothic" panose="020B0502020202020204" pitchFamily="34" charset="0"/>
              </a:rPr>
              <a:t>, está sujeta a la incertidumbre de los eventos ambientales. Por enfrentar la </a:t>
            </a:r>
            <a:r>
              <a:rPr lang="es-ES" sz="2000" dirty="0" smtClean="0">
                <a:latin typeface="Century Gothic" panose="020B0502020202020204" pitchFamily="34" charset="0"/>
              </a:rPr>
              <a:t> incertidumbre</a:t>
            </a:r>
            <a:r>
              <a:rPr lang="es-ES" sz="2000" dirty="0">
                <a:latin typeface="Century Gothic" panose="020B0502020202020204" pitchFamily="34" charset="0"/>
              </a:rPr>
              <a:t>, sus decisiones se basan en juicios y no en datos concretos. Refleja una </a:t>
            </a:r>
            <a:r>
              <a:rPr lang="es-ES" sz="2000" dirty="0" smtClean="0">
                <a:latin typeface="Century Gothic" panose="020B0502020202020204" pitchFamily="34" charset="0"/>
              </a:rPr>
              <a:t> orientación </a:t>
            </a:r>
            <a:r>
              <a:rPr lang="es-ES" sz="2000" dirty="0">
                <a:latin typeface="Century Gothic" panose="020B0502020202020204" pitchFamily="34" charset="0"/>
              </a:rPr>
              <a:t>externa que enfoca las respuestas adecuadas a las fuerzas y presiones situadas </a:t>
            </a:r>
          </a:p>
          <a:p>
            <a:pPr algn="just"/>
            <a:r>
              <a:rPr lang="es-ES" sz="2000" dirty="0">
                <a:latin typeface="Century Gothic" panose="020B0502020202020204" pitchFamily="34" charset="0"/>
              </a:rPr>
              <a:t>fuera de la organización. </a:t>
            </a:r>
          </a:p>
        </p:txBody>
      </p:sp>
      <p:pic>
        <p:nvPicPr>
          <p:cNvPr id="4" name="Imagen 3"/>
          <p:cNvPicPr>
            <a:picLocks noChangeAspect="1"/>
          </p:cNvPicPr>
          <p:nvPr/>
        </p:nvPicPr>
        <p:blipFill>
          <a:blip r:embed="rId3"/>
          <a:stretch>
            <a:fillRect/>
          </a:stretch>
        </p:blipFill>
        <p:spPr>
          <a:xfrm>
            <a:off x="6078072" y="1832446"/>
            <a:ext cx="5438054" cy="4093428"/>
          </a:xfrm>
          <a:prstGeom prst="rect">
            <a:avLst/>
          </a:prstGeom>
        </p:spPr>
      </p:pic>
    </p:spTree>
    <p:extLst>
      <p:ext uri="{BB962C8B-B14F-4D97-AF65-F5344CB8AC3E}">
        <p14:creationId xmlns:p14="http://schemas.microsoft.com/office/powerpoint/2010/main" val="8464709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object 9">
            <a:extLst>
              <a:ext uri="{FF2B5EF4-FFF2-40B4-BE49-F238E27FC236}">
                <a16:creationId xmlns:a16="http://schemas.microsoft.com/office/drawing/2014/main" id="{C0C55DEB-7567-F3C5-BC31-DA6E7B9E2030}"/>
              </a:ext>
            </a:extLst>
          </p:cNvPr>
          <p:cNvSpPr txBox="1">
            <a:spLocks noGrp="1"/>
          </p:cNvSpPr>
          <p:nvPr>
            <p:ph type="title"/>
          </p:nvPr>
        </p:nvSpPr>
        <p:spPr>
          <a:xfrm>
            <a:off x="2396066" y="2387008"/>
            <a:ext cx="7399867" cy="1183081"/>
          </a:xfrm>
          <a:prstGeom prst="rect">
            <a:avLst/>
          </a:prstGeom>
        </p:spPr>
        <p:txBody>
          <a:bodyPr vert="horz" wrap="square" lIns="0" tIns="12065" rIns="0" bIns="0" rtlCol="0">
            <a:spAutoFit/>
          </a:bodyPr>
          <a:lstStyle/>
          <a:p>
            <a:pPr marL="12700" algn="ctr">
              <a:lnSpc>
                <a:spcPts val="10415"/>
              </a:lnSpc>
              <a:spcBef>
                <a:spcPts val="95"/>
              </a:spcBef>
            </a:pPr>
            <a:r>
              <a:rPr sz="6000" b="0" dirty="0">
                <a:solidFill>
                  <a:srgbClr val="FFFAFA"/>
                </a:solidFill>
                <a:latin typeface="Century Gothic" panose="020B0502020202020204" pitchFamily="34" charset="0"/>
                <a:cs typeface="Arial MT"/>
              </a:rPr>
              <a:t>MODULO</a:t>
            </a:r>
            <a:r>
              <a:rPr sz="6000" b="0" spc="-390" dirty="0">
                <a:solidFill>
                  <a:srgbClr val="FFFAFA"/>
                </a:solidFill>
                <a:latin typeface="Century Gothic" panose="020B0502020202020204" pitchFamily="34" charset="0"/>
                <a:cs typeface="Arial MT"/>
              </a:rPr>
              <a:t> </a:t>
            </a:r>
            <a:r>
              <a:rPr lang="es-ES" sz="6000" spc="-50" dirty="0" smtClean="0">
                <a:solidFill>
                  <a:srgbClr val="FFFAFA"/>
                </a:solidFill>
                <a:latin typeface="Century Gothic" panose="020B0502020202020204" pitchFamily="34" charset="0"/>
                <a:cs typeface="Arial MT"/>
              </a:rPr>
              <a:t>2.</a:t>
            </a:r>
            <a:endParaRPr sz="6000" dirty="0">
              <a:latin typeface="Century Gothic" panose="020B0502020202020204" pitchFamily="34" charset="0"/>
              <a:cs typeface="Arial MT"/>
            </a:endParaRPr>
          </a:p>
        </p:txBody>
      </p:sp>
      <p:sp>
        <p:nvSpPr>
          <p:cNvPr id="5" name="object 9">
            <a:extLst>
              <a:ext uri="{FF2B5EF4-FFF2-40B4-BE49-F238E27FC236}">
                <a16:creationId xmlns:a16="http://schemas.microsoft.com/office/drawing/2014/main" id="{E090111D-BE83-4776-9AB2-6EB13FBB8AC4}"/>
              </a:ext>
            </a:extLst>
          </p:cNvPr>
          <p:cNvSpPr txBox="1">
            <a:spLocks/>
          </p:cNvSpPr>
          <p:nvPr/>
        </p:nvSpPr>
        <p:spPr>
          <a:xfrm>
            <a:off x="3463712" y="2904425"/>
            <a:ext cx="5264576" cy="1092094"/>
          </a:xfrm>
          <a:prstGeom prst="rect">
            <a:avLst/>
          </a:prstGeom>
        </p:spPr>
        <p:txBody>
          <a:bodyPr vert="horz" wrap="square" lIns="0" tIns="12065" rIns="0" bIns="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12700" algn="ctr">
              <a:lnSpc>
                <a:spcPts val="10415"/>
              </a:lnSpc>
              <a:spcBef>
                <a:spcPts val="95"/>
              </a:spcBef>
            </a:pPr>
            <a:r>
              <a:rPr lang="es-CO" sz="2800" spc="-10" dirty="0" smtClean="0">
                <a:solidFill>
                  <a:srgbClr val="55ADFF"/>
                </a:solidFill>
                <a:latin typeface="Century Gothic" panose="020B0502020202020204" pitchFamily="34" charset="0"/>
              </a:rPr>
              <a:t>Planeación</a:t>
            </a:r>
            <a:endParaRPr lang="es-CO" sz="2800" dirty="0">
              <a:latin typeface="Century Gothic" panose="020B0502020202020204" pitchFamily="34" charset="0"/>
            </a:endParaRPr>
          </a:p>
        </p:txBody>
      </p:sp>
    </p:spTree>
    <p:extLst>
      <p:ext uri="{BB962C8B-B14F-4D97-AF65-F5344CB8AC3E}">
        <p14:creationId xmlns:p14="http://schemas.microsoft.com/office/powerpoint/2010/main" val="39245134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FCFC33-C288-6034-FCF8-EC673F127245}"/>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11F7ADBC-A33F-D081-377E-40BFB417CC19}"/>
              </a:ext>
            </a:extLst>
          </p:cNvPr>
          <p:cNvSpPr txBox="1"/>
          <p:nvPr/>
        </p:nvSpPr>
        <p:spPr>
          <a:xfrm>
            <a:off x="0" y="248230"/>
            <a:ext cx="6907709" cy="1446550"/>
          </a:xfrm>
          <a:prstGeom prst="rect">
            <a:avLst/>
          </a:prstGeom>
          <a:noFill/>
        </p:spPr>
        <p:txBody>
          <a:bodyPr wrap="square" rtlCol="0">
            <a:spAutoFit/>
          </a:bodyPr>
          <a:lstStyle/>
          <a:p>
            <a:pPr algn="ctr"/>
            <a:r>
              <a:rPr lang="es-CO" sz="4400" b="1" dirty="0" smtClean="0">
                <a:solidFill>
                  <a:srgbClr val="002060"/>
                </a:solidFill>
                <a:latin typeface="Century Gothic" panose="020B0502020202020204" pitchFamily="34" charset="0"/>
              </a:rPr>
              <a:t>Toma de Decisiones</a:t>
            </a:r>
          </a:p>
          <a:p>
            <a:pPr algn="ctr"/>
            <a:r>
              <a:rPr lang="es-CO" sz="4400" b="1" dirty="0" smtClean="0">
                <a:solidFill>
                  <a:srgbClr val="002060"/>
                </a:solidFill>
                <a:latin typeface="Century Gothic" panose="020B0502020202020204" pitchFamily="34" charset="0"/>
              </a:rPr>
              <a:t>Proceso Lógico</a:t>
            </a:r>
            <a:endParaRPr lang="es-CO" sz="4400" b="1" dirty="0">
              <a:solidFill>
                <a:srgbClr val="002060"/>
              </a:solidFill>
              <a:latin typeface="Century Gothic" panose="020B0502020202020204" pitchFamily="34" charset="0"/>
            </a:endParaRPr>
          </a:p>
        </p:txBody>
      </p:sp>
      <p:pic>
        <p:nvPicPr>
          <p:cNvPr id="2" name="Imagen 1"/>
          <p:cNvPicPr>
            <a:picLocks noChangeAspect="1"/>
          </p:cNvPicPr>
          <p:nvPr/>
        </p:nvPicPr>
        <p:blipFill>
          <a:blip r:embed="rId2">
            <a:duotone>
              <a:schemeClr val="accent1">
                <a:shade val="45000"/>
                <a:satMod val="135000"/>
              </a:schemeClr>
              <a:prstClr val="white"/>
            </a:duotone>
          </a:blip>
          <a:stretch>
            <a:fillRect/>
          </a:stretch>
        </p:blipFill>
        <p:spPr>
          <a:xfrm>
            <a:off x="5340442" y="1997728"/>
            <a:ext cx="6103005" cy="4276255"/>
          </a:xfrm>
          <a:prstGeom prst="rect">
            <a:avLst/>
          </a:prstGeom>
        </p:spPr>
      </p:pic>
      <p:sp>
        <p:nvSpPr>
          <p:cNvPr id="4" name="Rectángulo 3"/>
          <p:cNvSpPr/>
          <p:nvPr/>
        </p:nvSpPr>
        <p:spPr>
          <a:xfrm>
            <a:off x="811709" y="3043988"/>
            <a:ext cx="4419197" cy="2862322"/>
          </a:xfrm>
          <a:prstGeom prst="rect">
            <a:avLst/>
          </a:prstGeom>
        </p:spPr>
        <p:txBody>
          <a:bodyPr wrap="square">
            <a:spAutoFit/>
          </a:bodyPr>
          <a:lstStyle/>
          <a:p>
            <a:r>
              <a:rPr lang="es-ES" sz="2000" dirty="0">
                <a:latin typeface="Century Gothic" panose="020B0502020202020204" pitchFamily="34" charset="0"/>
              </a:rPr>
              <a:t>Es el conjunto de pasos estructurados que permite identificar la mejor alternativa posible frente a un problema o situación determinada. En esencia, implica analizar información, comparar escenarios y asumir las consecuencias. </a:t>
            </a:r>
            <a:endParaRPr lang="en-US" sz="2000" dirty="0">
              <a:latin typeface="Century Gothic" panose="020B0502020202020204" pitchFamily="34" charset="0"/>
            </a:endParaRPr>
          </a:p>
        </p:txBody>
      </p:sp>
    </p:spTree>
    <p:extLst>
      <p:ext uri="{BB962C8B-B14F-4D97-AF65-F5344CB8AC3E}">
        <p14:creationId xmlns:p14="http://schemas.microsoft.com/office/powerpoint/2010/main" val="25976480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FCFC33-C288-6034-FCF8-EC673F127245}"/>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11F7ADBC-A33F-D081-377E-40BFB417CC19}"/>
              </a:ext>
            </a:extLst>
          </p:cNvPr>
          <p:cNvSpPr txBox="1"/>
          <p:nvPr/>
        </p:nvSpPr>
        <p:spPr>
          <a:xfrm>
            <a:off x="224117" y="2435197"/>
            <a:ext cx="4148315" cy="2123658"/>
          </a:xfrm>
          <a:prstGeom prst="rect">
            <a:avLst/>
          </a:prstGeom>
          <a:noFill/>
        </p:spPr>
        <p:txBody>
          <a:bodyPr wrap="square" rtlCol="0">
            <a:spAutoFit/>
          </a:bodyPr>
          <a:lstStyle/>
          <a:p>
            <a:pPr algn="ctr"/>
            <a:r>
              <a:rPr lang="es-CO" sz="4400" b="1" dirty="0" smtClean="0">
                <a:solidFill>
                  <a:srgbClr val="002060"/>
                </a:solidFill>
                <a:latin typeface="Century Gothic" panose="020B0502020202020204" pitchFamily="34" charset="0"/>
              </a:rPr>
              <a:t>ETAPAS DE LA TOMA DE DECISIONES</a:t>
            </a:r>
            <a:endParaRPr lang="es-CO" sz="4400" b="1" dirty="0">
              <a:solidFill>
                <a:srgbClr val="002060"/>
              </a:solidFill>
              <a:latin typeface="Century Gothic" panose="020B0502020202020204" pitchFamily="34" charset="0"/>
            </a:endParaRPr>
          </a:p>
        </p:txBody>
      </p:sp>
      <p:pic>
        <p:nvPicPr>
          <p:cNvPr id="3" name="Imagen 2"/>
          <p:cNvPicPr>
            <a:picLocks noChangeAspect="1"/>
          </p:cNvPicPr>
          <p:nvPr/>
        </p:nvPicPr>
        <p:blipFill>
          <a:blip r:embed="rId2">
            <a:duotone>
              <a:schemeClr val="accent1">
                <a:shade val="45000"/>
                <a:satMod val="135000"/>
              </a:schemeClr>
              <a:prstClr val="white"/>
            </a:duotone>
          </a:blip>
          <a:stretch>
            <a:fillRect/>
          </a:stretch>
        </p:blipFill>
        <p:spPr>
          <a:xfrm>
            <a:off x="5192861" y="136053"/>
            <a:ext cx="5981644" cy="6721947"/>
          </a:xfrm>
          <a:prstGeom prst="rect">
            <a:avLst/>
          </a:prstGeom>
        </p:spPr>
      </p:pic>
    </p:spTree>
    <p:extLst>
      <p:ext uri="{BB962C8B-B14F-4D97-AF65-F5344CB8AC3E}">
        <p14:creationId xmlns:p14="http://schemas.microsoft.com/office/powerpoint/2010/main" val="28955847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2E134C-A5F4-2F3F-7D99-572ACE9DBCE4}"/>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E101AB03-CD9F-9B3C-FD93-3D3F6850ACC7}"/>
              </a:ext>
            </a:extLst>
          </p:cNvPr>
          <p:cNvSpPr txBox="1"/>
          <p:nvPr/>
        </p:nvSpPr>
        <p:spPr>
          <a:xfrm>
            <a:off x="931834" y="353432"/>
            <a:ext cx="10457825" cy="1754326"/>
          </a:xfrm>
          <a:prstGeom prst="rect">
            <a:avLst/>
          </a:prstGeom>
          <a:noFill/>
        </p:spPr>
        <p:txBody>
          <a:bodyPr wrap="square" rtlCol="0">
            <a:spAutoFit/>
          </a:bodyPr>
          <a:lstStyle/>
          <a:p>
            <a:pPr algn="ctr"/>
            <a:r>
              <a:rPr lang="es-CO" sz="5400" b="1" dirty="0" smtClean="0">
                <a:solidFill>
                  <a:srgbClr val="002060"/>
                </a:solidFill>
                <a:latin typeface="Century Gothic" panose="020B0502020202020204" pitchFamily="34" charset="0"/>
              </a:rPr>
              <a:t>Herramientas para la toma de decisiones</a:t>
            </a:r>
            <a:endParaRPr lang="es-CO" sz="5400" b="1" dirty="0">
              <a:solidFill>
                <a:srgbClr val="002060"/>
              </a:solidFill>
              <a:latin typeface="Century Gothic" panose="020B0502020202020204" pitchFamily="34" charset="0"/>
            </a:endParaRPr>
          </a:p>
        </p:txBody>
      </p:sp>
      <p:pic>
        <p:nvPicPr>
          <p:cNvPr id="2" name="Imagen 1"/>
          <p:cNvPicPr>
            <a:picLocks noChangeAspect="1"/>
          </p:cNvPicPr>
          <p:nvPr/>
        </p:nvPicPr>
        <p:blipFill rotWithShape="1">
          <a:blip r:embed="rId2"/>
          <a:srcRect b="11020"/>
          <a:stretch/>
        </p:blipFill>
        <p:spPr>
          <a:xfrm>
            <a:off x="617196" y="353432"/>
            <a:ext cx="11087100" cy="5924270"/>
          </a:xfrm>
          <a:prstGeom prst="rect">
            <a:avLst/>
          </a:prstGeom>
        </p:spPr>
      </p:pic>
    </p:spTree>
    <p:extLst>
      <p:ext uri="{BB962C8B-B14F-4D97-AF65-F5344CB8AC3E}">
        <p14:creationId xmlns:p14="http://schemas.microsoft.com/office/powerpoint/2010/main" val="8911211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FCFC33-C288-6034-FCF8-EC673F127245}"/>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11F7ADBC-A33F-D081-377E-40BFB417CC19}"/>
              </a:ext>
            </a:extLst>
          </p:cNvPr>
          <p:cNvSpPr txBox="1"/>
          <p:nvPr/>
        </p:nvSpPr>
        <p:spPr>
          <a:xfrm>
            <a:off x="2210878" y="528268"/>
            <a:ext cx="6907709" cy="830997"/>
          </a:xfrm>
          <a:prstGeom prst="rect">
            <a:avLst/>
          </a:prstGeom>
          <a:noFill/>
        </p:spPr>
        <p:txBody>
          <a:bodyPr wrap="square" rtlCol="0">
            <a:spAutoFit/>
          </a:bodyPr>
          <a:lstStyle/>
          <a:p>
            <a:pPr algn="ctr"/>
            <a:r>
              <a:rPr lang="es-ES" sz="2400" b="1" dirty="0">
                <a:solidFill>
                  <a:srgbClr val="002060"/>
                </a:solidFill>
                <a:latin typeface="Century Gothic" panose="020B0502020202020204" pitchFamily="34" charset="0"/>
              </a:rPr>
              <a:t>La importancia de la tecnología en la toma de decisiones empresariales</a:t>
            </a:r>
            <a:endParaRPr lang="es-CO" sz="2400" b="1" dirty="0">
              <a:solidFill>
                <a:srgbClr val="002060"/>
              </a:solidFill>
              <a:latin typeface="Century Gothic" panose="020B0502020202020204" pitchFamily="34" charset="0"/>
            </a:endParaRPr>
          </a:p>
        </p:txBody>
      </p:sp>
      <p:sp>
        <p:nvSpPr>
          <p:cNvPr id="6" name="CuadroTexto 5">
            <a:extLst>
              <a:ext uri="{FF2B5EF4-FFF2-40B4-BE49-F238E27FC236}">
                <a16:creationId xmlns:a16="http://schemas.microsoft.com/office/drawing/2014/main" id="{0CAE043F-67C1-F649-EA10-F8A5DEA53F04}"/>
              </a:ext>
            </a:extLst>
          </p:cNvPr>
          <p:cNvSpPr txBox="1"/>
          <p:nvPr/>
        </p:nvSpPr>
        <p:spPr>
          <a:xfrm>
            <a:off x="600581" y="1959865"/>
            <a:ext cx="5476933" cy="4247317"/>
          </a:xfrm>
          <a:prstGeom prst="rect">
            <a:avLst/>
          </a:prstGeom>
          <a:noFill/>
        </p:spPr>
        <p:txBody>
          <a:bodyPr wrap="square" rtlCol="0">
            <a:spAutoFit/>
          </a:bodyPr>
          <a:lstStyle/>
          <a:p>
            <a:r>
              <a:rPr lang="es-ES" dirty="0">
                <a:latin typeface="Century Gothic" panose="020B0502020202020204" pitchFamily="34" charset="0"/>
              </a:rPr>
              <a:t>En el entorno empresarial contemporáneo, marcado por su dinamismo y competitividad, la tecnología emerge como un catalizador esencial para el éxito y la sostenibilidad. Su rol trasciende más allá de simples herramientas operativas, convirtiéndose en una piedra angular para la toma de decisiones estratégicas y la innovación</a:t>
            </a:r>
            <a:r>
              <a:rPr lang="es-ES" dirty="0" smtClean="0">
                <a:latin typeface="Century Gothic" panose="020B0502020202020204" pitchFamily="34" charset="0"/>
              </a:rPr>
              <a:t>.</a:t>
            </a:r>
          </a:p>
          <a:p>
            <a:endParaRPr lang="es-ES" dirty="0">
              <a:latin typeface="Century Gothic" panose="020B0502020202020204" pitchFamily="34" charset="0"/>
            </a:endParaRPr>
          </a:p>
          <a:p>
            <a:r>
              <a:rPr lang="es-ES" dirty="0" smtClean="0">
                <a:latin typeface="Century Gothic" panose="020B0502020202020204" pitchFamily="34" charset="0"/>
              </a:rPr>
              <a:t>•Facilitación </a:t>
            </a:r>
            <a:r>
              <a:rPr lang="es-ES" dirty="0">
                <a:latin typeface="Century Gothic" panose="020B0502020202020204" pitchFamily="34" charset="0"/>
              </a:rPr>
              <a:t>del análisis basado en datos</a:t>
            </a:r>
          </a:p>
          <a:p>
            <a:r>
              <a:rPr lang="es-ES" dirty="0" smtClean="0">
                <a:latin typeface="Century Gothic" panose="020B0502020202020204" pitchFamily="34" charset="0"/>
              </a:rPr>
              <a:t>•Optimización </a:t>
            </a:r>
            <a:r>
              <a:rPr lang="es-ES" dirty="0">
                <a:latin typeface="Century Gothic" panose="020B0502020202020204" pitchFamily="34" charset="0"/>
              </a:rPr>
              <a:t>de la eficiencia y productividad</a:t>
            </a:r>
          </a:p>
          <a:p>
            <a:r>
              <a:rPr lang="es-ES" dirty="0" smtClean="0">
                <a:latin typeface="Century Gothic" panose="020B0502020202020204" pitchFamily="34" charset="0"/>
              </a:rPr>
              <a:t>•Optimización </a:t>
            </a:r>
            <a:r>
              <a:rPr lang="es-ES" dirty="0">
                <a:latin typeface="Century Gothic" panose="020B0502020202020204" pitchFamily="34" charset="0"/>
              </a:rPr>
              <a:t>de la eficiencia y productividad</a:t>
            </a:r>
          </a:p>
          <a:p>
            <a:r>
              <a:rPr lang="es-ES" dirty="0" smtClean="0">
                <a:latin typeface="Century Gothic" panose="020B0502020202020204" pitchFamily="34" charset="0"/>
              </a:rPr>
              <a:t>•Optimización </a:t>
            </a:r>
            <a:r>
              <a:rPr lang="es-ES" dirty="0">
                <a:latin typeface="Century Gothic" panose="020B0502020202020204" pitchFamily="34" charset="0"/>
              </a:rPr>
              <a:t>de la eficiencia y productividad</a:t>
            </a:r>
          </a:p>
          <a:p>
            <a:endParaRPr lang="es-ES" dirty="0">
              <a:latin typeface="Century Gothic" panose="020B0502020202020204" pitchFamily="34" charset="0"/>
            </a:endParaRPr>
          </a:p>
          <a:p>
            <a:endParaRPr lang="es-CO" dirty="0">
              <a:latin typeface="Century Gothic" panose="020B0502020202020204" pitchFamily="34" charset="0"/>
            </a:endParaRPr>
          </a:p>
        </p:txBody>
      </p:sp>
      <p:pic>
        <p:nvPicPr>
          <p:cNvPr id="2" name="Imagen 1"/>
          <p:cNvPicPr>
            <a:picLocks noChangeAspect="1"/>
          </p:cNvPicPr>
          <p:nvPr/>
        </p:nvPicPr>
        <p:blipFill>
          <a:blip r:embed="rId2"/>
          <a:stretch>
            <a:fillRect/>
          </a:stretch>
        </p:blipFill>
        <p:spPr>
          <a:xfrm>
            <a:off x="6826343" y="1610242"/>
            <a:ext cx="4064898" cy="4064898"/>
          </a:xfrm>
          <a:prstGeom prst="rect">
            <a:avLst/>
          </a:prstGeom>
        </p:spPr>
      </p:pic>
    </p:spTree>
    <p:extLst>
      <p:ext uri="{BB962C8B-B14F-4D97-AF65-F5344CB8AC3E}">
        <p14:creationId xmlns:p14="http://schemas.microsoft.com/office/powerpoint/2010/main" val="16305726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FCFC33-C288-6034-FCF8-EC673F127245}"/>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11F7ADBC-A33F-D081-377E-40BFB417CC19}"/>
              </a:ext>
            </a:extLst>
          </p:cNvPr>
          <p:cNvSpPr txBox="1"/>
          <p:nvPr/>
        </p:nvSpPr>
        <p:spPr>
          <a:xfrm>
            <a:off x="0" y="1371601"/>
            <a:ext cx="6907709" cy="923330"/>
          </a:xfrm>
          <a:prstGeom prst="rect">
            <a:avLst/>
          </a:prstGeom>
          <a:noFill/>
        </p:spPr>
        <p:txBody>
          <a:bodyPr wrap="square" rtlCol="0">
            <a:spAutoFit/>
          </a:bodyPr>
          <a:lstStyle/>
          <a:p>
            <a:pPr algn="ctr"/>
            <a:r>
              <a:rPr lang="es-CO" sz="5400" b="1" dirty="0" smtClean="0">
                <a:solidFill>
                  <a:srgbClr val="002060"/>
                </a:solidFill>
                <a:latin typeface="Century Gothic" panose="020B0502020202020204" pitchFamily="34" charset="0"/>
              </a:rPr>
              <a:t>PRESUPUESTO</a:t>
            </a:r>
            <a:endParaRPr lang="es-CO" sz="5400" b="1" dirty="0">
              <a:solidFill>
                <a:srgbClr val="002060"/>
              </a:solidFill>
              <a:latin typeface="Century Gothic" panose="020B0502020202020204" pitchFamily="34" charset="0"/>
            </a:endParaRPr>
          </a:p>
        </p:txBody>
      </p:sp>
      <p:sp>
        <p:nvSpPr>
          <p:cNvPr id="6" name="CuadroTexto 5">
            <a:extLst>
              <a:ext uri="{FF2B5EF4-FFF2-40B4-BE49-F238E27FC236}">
                <a16:creationId xmlns:a16="http://schemas.microsoft.com/office/drawing/2014/main" id="{0CAE043F-67C1-F649-EA10-F8A5DEA53F04}"/>
              </a:ext>
            </a:extLst>
          </p:cNvPr>
          <p:cNvSpPr txBox="1"/>
          <p:nvPr/>
        </p:nvSpPr>
        <p:spPr>
          <a:xfrm>
            <a:off x="573687" y="3062524"/>
            <a:ext cx="5476933" cy="2031325"/>
          </a:xfrm>
          <a:prstGeom prst="rect">
            <a:avLst/>
          </a:prstGeom>
          <a:noFill/>
        </p:spPr>
        <p:txBody>
          <a:bodyPr wrap="square" rtlCol="0">
            <a:spAutoFit/>
          </a:bodyPr>
          <a:lstStyle/>
          <a:p>
            <a:pPr algn="just"/>
            <a:r>
              <a:rPr lang="es-ES" dirty="0">
                <a:latin typeface="Century Gothic" panose="020B0502020202020204" pitchFamily="34" charset="0"/>
              </a:rPr>
              <a:t>Un presupuesto es una manera de expresar, en términos de dinero, lo que se planea hacer en un proyecto o negocio y lo que se espera lograr con él en un tiempo específico. Es como un mapa de ruta que muestra cuánto dinero se necesita y cómo se va a usar para alcanzar los objetivos del proyecto.</a:t>
            </a:r>
            <a:endParaRPr lang="es-CO" dirty="0">
              <a:latin typeface="Century Gothic" panose="020B0502020202020204" pitchFamily="34" charset="0"/>
            </a:endParaRPr>
          </a:p>
        </p:txBody>
      </p:sp>
      <p:pic>
        <p:nvPicPr>
          <p:cNvPr id="2" name="Imagen 1"/>
          <p:cNvPicPr>
            <a:picLocks noChangeAspect="1"/>
          </p:cNvPicPr>
          <p:nvPr/>
        </p:nvPicPr>
        <p:blipFill>
          <a:blip r:embed="rId2">
            <a:duotone>
              <a:schemeClr val="accent1">
                <a:shade val="45000"/>
                <a:satMod val="135000"/>
              </a:schemeClr>
              <a:prstClr val="white"/>
            </a:duotone>
          </a:blip>
          <a:stretch>
            <a:fillRect/>
          </a:stretch>
        </p:blipFill>
        <p:spPr>
          <a:xfrm>
            <a:off x="6907709" y="2190986"/>
            <a:ext cx="4362226" cy="2902863"/>
          </a:xfrm>
          <a:prstGeom prst="rect">
            <a:avLst/>
          </a:prstGeom>
        </p:spPr>
      </p:pic>
    </p:spTree>
    <p:extLst>
      <p:ext uri="{BB962C8B-B14F-4D97-AF65-F5344CB8AC3E}">
        <p14:creationId xmlns:p14="http://schemas.microsoft.com/office/powerpoint/2010/main" val="36057667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FCFC33-C288-6034-FCF8-EC673F127245}"/>
            </a:ext>
          </a:extLst>
        </p:cNvPr>
        <p:cNvGrpSpPr/>
        <p:nvPr/>
      </p:nvGrpSpPr>
      <p:grpSpPr>
        <a:xfrm>
          <a:off x="0" y="0"/>
          <a:ext cx="0" cy="0"/>
          <a:chOff x="0" y="0"/>
          <a:chExt cx="0" cy="0"/>
        </a:xfrm>
      </p:grpSpPr>
      <p:pic>
        <p:nvPicPr>
          <p:cNvPr id="3" name="Imagen 2"/>
          <p:cNvPicPr>
            <a:picLocks noChangeAspect="1"/>
          </p:cNvPicPr>
          <p:nvPr/>
        </p:nvPicPr>
        <p:blipFill rotWithShape="1">
          <a:blip r:embed="rId2">
            <a:duotone>
              <a:schemeClr val="accent1">
                <a:shade val="45000"/>
                <a:satMod val="135000"/>
              </a:schemeClr>
              <a:prstClr val="white"/>
            </a:duotone>
          </a:blip>
          <a:srcRect l="-1378" t="11775" r="1378"/>
          <a:stretch/>
        </p:blipFill>
        <p:spPr>
          <a:xfrm>
            <a:off x="1519518" y="1062317"/>
            <a:ext cx="8780929" cy="5138233"/>
          </a:xfrm>
          <a:prstGeom prst="rect">
            <a:avLst/>
          </a:prstGeom>
        </p:spPr>
      </p:pic>
      <p:sp>
        <p:nvSpPr>
          <p:cNvPr id="7" name="CuadroTexto 6">
            <a:extLst>
              <a:ext uri="{FF2B5EF4-FFF2-40B4-BE49-F238E27FC236}">
                <a16:creationId xmlns:a16="http://schemas.microsoft.com/office/drawing/2014/main" id="{11F7ADBC-A33F-D081-377E-40BFB417CC19}"/>
              </a:ext>
            </a:extLst>
          </p:cNvPr>
          <p:cNvSpPr txBox="1"/>
          <p:nvPr/>
        </p:nvSpPr>
        <p:spPr>
          <a:xfrm>
            <a:off x="1640542" y="354431"/>
            <a:ext cx="8377517" cy="707886"/>
          </a:xfrm>
          <a:prstGeom prst="rect">
            <a:avLst/>
          </a:prstGeom>
          <a:noFill/>
        </p:spPr>
        <p:txBody>
          <a:bodyPr wrap="square" rtlCol="0">
            <a:spAutoFit/>
          </a:bodyPr>
          <a:lstStyle/>
          <a:p>
            <a:pPr algn="ctr"/>
            <a:r>
              <a:rPr lang="es-CO" sz="4000" b="1" dirty="0" smtClean="0">
                <a:solidFill>
                  <a:srgbClr val="002060"/>
                </a:solidFill>
                <a:latin typeface="Century Gothic" panose="020B0502020202020204" pitchFamily="34" charset="0"/>
              </a:rPr>
              <a:t>FUNCIONES DEL PRESUPUESTO</a:t>
            </a:r>
            <a:endParaRPr lang="es-CO" sz="4000" b="1" dirty="0">
              <a:solidFill>
                <a:srgbClr val="002060"/>
              </a:solidFill>
              <a:latin typeface="Century Gothic" panose="020B0502020202020204" pitchFamily="34" charset="0"/>
            </a:endParaRPr>
          </a:p>
        </p:txBody>
      </p:sp>
    </p:spTree>
    <p:extLst>
      <p:ext uri="{BB962C8B-B14F-4D97-AF65-F5344CB8AC3E}">
        <p14:creationId xmlns:p14="http://schemas.microsoft.com/office/powerpoint/2010/main" val="26201964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FCFC33-C288-6034-FCF8-EC673F127245}"/>
            </a:ext>
          </a:extLst>
        </p:cNvPr>
        <p:cNvGrpSpPr/>
        <p:nvPr/>
      </p:nvGrpSpPr>
      <p:grpSpPr>
        <a:xfrm>
          <a:off x="0" y="0"/>
          <a:ext cx="0" cy="0"/>
          <a:chOff x="0" y="0"/>
          <a:chExt cx="0" cy="0"/>
        </a:xfrm>
      </p:grpSpPr>
      <p:sp>
        <p:nvSpPr>
          <p:cNvPr id="7" name="CuadroTexto 6">
            <a:extLst>
              <a:ext uri="{FF2B5EF4-FFF2-40B4-BE49-F238E27FC236}">
                <a16:creationId xmlns:a16="http://schemas.microsoft.com/office/drawing/2014/main" id="{11F7ADBC-A33F-D081-377E-40BFB417CC19}"/>
              </a:ext>
            </a:extLst>
          </p:cNvPr>
          <p:cNvSpPr txBox="1"/>
          <p:nvPr/>
        </p:nvSpPr>
        <p:spPr>
          <a:xfrm>
            <a:off x="1640542" y="354431"/>
            <a:ext cx="9614646" cy="707886"/>
          </a:xfrm>
          <a:prstGeom prst="rect">
            <a:avLst/>
          </a:prstGeom>
          <a:noFill/>
        </p:spPr>
        <p:txBody>
          <a:bodyPr wrap="square" rtlCol="0">
            <a:spAutoFit/>
          </a:bodyPr>
          <a:lstStyle/>
          <a:p>
            <a:pPr algn="ctr"/>
            <a:r>
              <a:rPr lang="es-CO" sz="4000" b="1" dirty="0" smtClean="0">
                <a:solidFill>
                  <a:srgbClr val="002060"/>
                </a:solidFill>
                <a:latin typeface="Century Gothic" panose="020B0502020202020204" pitchFamily="34" charset="0"/>
              </a:rPr>
              <a:t>CARACTERISTICAS DEL PRESUPUESTO</a:t>
            </a:r>
            <a:endParaRPr lang="es-CO" sz="4000" b="1" dirty="0">
              <a:solidFill>
                <a:srgbClr val="002060"/>
              </a:solidFill>
              <a:latin typeface="Century Gothic" panose="020B0502020202020204" pitchFamily="34" charset="0"/>
            </a:endParaRPr>
          </a:p>
        </p:txBody>
      </p:sp>
      <p:pic>
        <p:nvPicPr>
          <p:cNvPr id="2" name="Imagen 1"/>
          <p:cNvPicPr>
            <a:picLocks noChangeAspect="1"/>
          </p:cNvPicPr>
          <p:nvPr/>
        </p:nvPicPr>
        <p:blipFill rotWithShape="1">
          <a:blip r:embed="rId2">
            <a:duotone>
              <a:schemeClr val="accent1">
                <a:shade val="45000"/>
                <a:satMod val="135000"/>
              </a:schemeClr>
              <a:prstClr val="white"/>
            </a:duotone>
          </a:blip>
          <a:srcRect t="17652"/>
          <a:stretch/>
        </p:blipFill>
        <p:spPr>
          <a:xfrm>
            <a:off x="870977" y="1344706"/>
            <a:ext cx="11153775" cy="5168993"/>
          </a:xfrm>
          <a:prstGeom prst="rect">
            <a:avLst/>
          </a:prstGeom>
        </p:spPr>
      </p:pic>
    </p:spTree>
    <p:extLst>
      <p:ext uri="{BB962C8B-B14F-4D97-AF65-F5344CB8AC3E}">
        <p14:creationId xmlns:p14="http://schemas.microsoft.com/office/powerpoint/2010/main" val="21050199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FCFC33-C288-6034-FCF8-EC673F127245}"/>
            </a:ext>
          </a:extLst>
        </p:cNvPr>
        <p:cNvGrpSpPr/>
        <p:nvPr/>
      </p:nvGrpSpPr>
      <p:grpSpPr>
        <a:xfrm>
          <a:off x="0" y="0"/>
          <a:ext cx="0" cy="0"/>
          <a:chOff x="0" y="0"/>
          <a:chExt cx="0" cy="0"/>
        </a:xfrm>
      </p:grpSpPr>
      <p:sp>
        <p:nvSpPr>
          <p:cNvPr id="7" name="CuadroTexto 6">
            <a:extLst>
              <a:ext uri="{FF2B5EF4-FFF2-40B4-BE49-F238E27FC236}">
                <a16:creationId xmlns:a16="http://schemas.microsoft.com/office/drawing/2014/main" id="{11F7ADBC-A33F-D081-377E-40BFB417CC19}"/>
              </a:ext>
            </a:extLst>
          </p:cNvPr>
          <p:cNvSpPr txBox="1"/>
          <p:nvPr/>
        </p:nvSpPr>
        <p:spPr>
          <a:xfrm>
            <a:off x="1640542" y="354431"/>
            <a:ext cx="9614646" cy="707886"/>
          </a:xfrm>
          <a:prstGeom prst="rect">
            <a:avLst/>
          </a:prstGeom>
          <a:noFill/>
        </p:spPr>
        <p:txBody>
          <a:bodyPr wrap="square" rtlCol="0">
            <a:spAutoFit/>
          </a:bodyPr>
          <a:lstStyle/>
          <a:p>
            <a:pPr algn="ctr"/>
            <a:r>
              <a:rPr lang="es-CO" sz="4000" b="1" dirty="0" smtClean="0">
                <a:solidFill>
                  <a:srgbClr val="002060"/>
                </a:solidFill>
                <a:latin typeface="Century Gothic" panose="020B0502020202020204" pitchFamily="34" charset="0"/>
              </a:rPr>
              <a:t>CLASIFICACION DE PRESUPUESTOS</a:t>
            </a:r>
            <a:endParaRPr lang="es-CO" sz="4000" b="1" dirty="0">
              <a:solidFill>
                <a:srgbClr val="002060"/>
              </a:solidFill>
              <a:latin typeface="Century Gothic" panose="020B0502020202020204" pitchFamily="34" charset="0"/>
            </a:endParaRPr>
          </a:p>
        </p:txBody>
      </p:sp>
      <p:pic>
        <p:nvPicPr>
          <p:cNvPr id="5" name="Imagen 4"/>
          <p:cNvPicPr>
            <a:picLocks noChangeAspect="1"/>
          </p:cNvPicPr>
          <p:nvPr/>
        </p:nvPicPr>
        <p:blipFill>
          <a:blip r:embed="rId2"/>
          <a:stretch>
            <a:fillRect/>
          </a:stretch>
        </p:blipFill>
        <p:spPr>
          <a:xfrm>
            <a:off x="202547" y="1425668"/>
            <a:ext cx="5714159" cy="4410075"/>
          </a:xfrm>
          <a:prstGeom prst="rect">
            <a:avLst/>
          </a:prstGeom>
        </p:spPr>
      </p:pic>
      <p:pic>
        <p:nvPicPr>
          <p:cNvPr id="6" name="Imagen 5"/>
          <p:cNvPicPr>
            <a:picLocks noChangeAspect="1"/>
          </p:cNvPicPr>
          <p:nvPr/>
        </p:nvPicPr>
        <p:blipFill>
          <a:blip r:embed="rId3"/>
          <a:stretch>
            <a:fillRect/>
          </a:stretch>
        </p:blipFill>
        <p:spPr>
          <a:xfrm>
            <a:off x="6117571" y="1501868"/>
            <a:ext cx="5823417" cy="4333875"/>
          </a:xfrm>
          <a:prstGeom prst="rect">
            <a:avLst/>
          </a:prstGeom>
        </p:spPr>
      </p:pic>
    </p:spTree>
    <p:extLst>
      <p:ext uri="{BB962C8B-B14F-4D97-AF65-F5344CB8AC3E}">
        <p14:creationId xmlns:p14="http://schemas.microsoft.com/office/powerpoint/2010/main" val="28628841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68574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2FFCFC33-C288-6034-FCF8-EC673F127245}"/>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11F7ADBC-A33F-D081-377E-40BFB417CC19}"/>
              </a:ext>
            </a:extLst>
          </p:cNvPr>
          <p:cNvSpPr txBox="1"/>
          <p:nvPr/>
        </p:nvSpPr>
        <p:spPr>
          <a:xfrm>
            <a:off x="-141700" y="1778845"/>
            <a:ext cx="6907709" cy="923330"/>
          </a:xfrm>
          <a:prstGeom prst="rect">
            <a:avLst/>
          </a:prstGeom>
          <a:noFill/>
        </p:spPr>
        <p:txBody>
          <a:bodyPr wrap="square" rtlCol="0">
            <a:spAutoFit/>
          </a:bodyPr>
          <a:lstStyle/>
          <a:p>
            <a:pPr algn="ctr"/>
            <a:r>
              <a:rPr lang="es-CO" sz="5400" b="1" dirty="0">
                <a:solidFill>
                  <a:srgbClr val="002060"/>
                </a:solidFill>
                <a:latin typeface="Century Gothic" panose="020B0502020202020204" pitchFamily="34" charset="0"/>
              </a:rPr>
              <a:t>PLANEAR:</a:t>
            </a:r>
          </a:p>
        </p:txBody>
      </p:sp>
      <p:sp>
        <p:nvSpPr>
          <p:cNvPr id="6" name="CuadroTexto 5">
            <a:extLst>
              <a:ext uri="{FF2B5EF4-FFF2-40B4-BE49-F238E27FC236}">
                <a16:creationId xmlns:a16="http://schemas.microsoft.com/office/drawing/2014/main" id="{0CAE043F-67C1-F649-EA10-F8A5DEA53F04}"/>
              </a:ext>
            </a:extLst>
          </p:cNvPr>
          <p:cNvSpPr txBox="1"/>
          <p:nvPr/>
        </p:nvSpPr>
        <p:spPr>
          <a:xfrm>
            <a:off x="573687" y="3062524"/>
            <a:ext cx="5476933" cy="2031325"/>
          </a:xfrm>
          <a:prstGeom prst="rect">
            <a:avLst/>
          </a:prstGeom>
          <a:noFill/>
        </p:spPr>
        <p:txBody>
          <a:bodyPr wrap="square" rtlCol="0">
            <a:spAutoFit/>
          </a:bodyPr>
          <a:lstStyle/>
          <a:p>
            <a:pPr algn="just"/>
            <a:r>
              <a:rPr lang="es-ES" dirty="0">
                <a:latin typeface="Century Gothic" panose="020B0502020202020204" pitchFamily="34" charset="0"/>
              </a:rPr>
              <a:t>Es el procedimiento mediante el cual las empresas definen sus metas a corto y largo plazo. Una planificación adecuada sirve como cimiento fundamental para alcanzar el éxito en cualquier compañía, pues revela la naturaleza de la planeación administrativa en contextos organizacionales diversos.</a:t>
            </a:r>
            <a:endParaRPr lang="es-CO" dirty="0">
              <a:latin typeface="Century Gothic" panose="020B0502020202020204" pitchFamily="34" charset="0"/>
            </a:endParaRPr>
          </a:p>
        </p:txBody>
      </p:sp>
      <p:pic>
        <p:nvPicPr>
          <p:cNvPr id="7" name="Imagen 6"/>
          <p:cNvPicPr>
            <a:picLocks noChangeAspect="1"/>
          </p:cNvPicPr>
          <p:nvPr/>
        </p:nvPicPr>
        <p:blipFill>
          <a:blip r:embed="rId3"/>
          <a:stretch>
            <a:fillRect/>
          </a:stretch>
        </p:blipFill>
        <p:spPr>
          <a:xfrm>
            <a:off x="6564303" y="1963271"/>
            <a:ext cx="5108569" cy="3399520"/>
          </a:xfrm>
          <a:prstGeom prst="rect">
            <a:avLst/>
          </a:prstGeom>
        </p:spPr>
      </p:pic>
    </p:spTree>
    <p:extLst>
      <p:ext uri="{BB962C8B-B14F-4D97-AF65-F5344CB8AC3E}">
        <p14:creationId xmlns:p14="http://schemas.microsoft.com/office/powerpoint/2010/main" val="9886393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62ABA47C-DABA-A5B3-3E33-CBC3C4BAB86B}"/>
              </a:ext>
            </a:extLst>
          </p:cNvPr>
          <p:cNvSpPr txBox="1"/>
          <p:nvPr/>
        </p:nvSpPr>
        <p:spPr>
          <a:xfrm>
            <a:off x="2646573" y="257741"/>
            <a:ext cx="7055329" cy="646331"/>
          </a:xfrm>
          <a:prstGeom prst="rect">
            <a:avLst/>
          </a:prstGeom>
          <a:noFill/>
        </p:spPr>
        <p:txBody>
          <a:bodyPr wrap="square" rtlCol="0">
            <a:spAutoFit/>
          </a:bodyPr>
          <a:lstStyle/>
          <a:p>
            <a:pPr algn="ctr"/>
            <a:r>
              <a:rPr lang="es-CO" sz="3600" b="1" dirty="0" smtClean="0">
                <a:solidFill>
                  <a:srgbClr val="002060"/>
                </a:solidFill>
                <a:latin typeface="Century Gothic" panose="020B0502020202020204" pitchFamily="34" charset="0"/>
              </a:rPr>
              <a:t>Etapas de la Planeación</a:t>
            </a:r>
            <a:endParaRPr lang="es-CO" sz="3600" b="1" dirty="0">
              <a:solidFill>
                <a:srgbClr val="002060"/>
              </a:solidFill>
              <a:latin typeface="Century Gothic" panose="020B0502020202020204" pitchFamily="34" charset="0"/>
            </a:endParaRPr>
          </a:p>
        </p:txBody>
      </p:sp>
      <p:pic>
        <p:nvPicPr>
          <p:cNvPr id="3" name="Imagen 2"/>
          <p:cNvPicPr>
            <a:picLocks noChangeAspect="1"/>
          </p:cNvPicPr>
          <p:nvPr/>
        </p:nvPicPr>
        <p:blipFill>
          <a:blip r:embed="rId3">
            <a:duotone>
              <a:schemeClr val="accent1">
                <a:shade val="45000"/>
                <a:satMod val="135000"/>
              </a:schemeClr>
              <a:prstClr val="white"/>
            </a:duotone>
            <a:lum bright="-20000" contrast="40000"/>
          </a:blip>
          <a:stretch>
            <a:fillRect/>
          </a:stretch>
        </p:blipFill>
        <p:spPr>
          <a:xfrm>
            <a:off x="184703" y="1345557"/>
            <a:ext cx="11979068" cy="4435828"/>
          </a:xfrm>
          <a:prstGeom prst="rect">
            <a:avLst/>
          </a:prstGeom>
        </p:spPr>
      </p:pic>
    </p:spTree>
    <p:extLst>
      <p:ext uri="{BB962C8B-B14F-4D97-AF65-F5344CB8AC3E}">
        <p14:creationId xmlns:p14="http://schemas.microsoft.com/office/powerpoint/2010/main" val="30632940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62ABA47C-DABA-A5B3-3E33-CBC3C4BAB86B}"/>
              </a:ext>
            </a:extLst>
          </p:cNvPr>
          <p:cNvSpPr txBox="1"/>
          <p:nvPr/>
        </p:nvSpPr>
        <p:spPr>
          <a:xfrm>
            <a:off x="1570808" y="338424"/>
            <a:ext cx="9254075" cy="646331"/>
          </a:xfrm>
          <a:prstGeom prst="rect">
            <a:avLst/>
          </a:prstGeom>
          <a:noFill/>
        </p:spPr>
        <p:txBody>
          <a:bodyPr wrap="square" rtlCol="0">
            <a:spAutoFit/>
          </a:bodyPr>
          <a:lstStyle/>
          <a:p>
            <a:pPr algn="ctr"/>
            <a:r>
              <a:rPr lang="es-ES" sz="3600" b="1" dirty="0" smtClean="0">
                <a:solidFill>
                  <a:srgbClr val="002060"/>
                </a:solidFill>
                <a:latin typeface="Century Gothic" panose="020B0502020202020204" pitchFamily="34" charset="0"/>
              </a:rPr>
              <a:t>TIPOS  DE PLANEACION</a:t>
            </a:r>
            <a:endParaRPr lang="es-CO" sz="3600" b="1" dirty="0">
              <a:solidFill>
                <a:srgbClr val="002060"/>
              </a:solidFill>
              <a:latin typeface="Century Gothic" panose="020B0502020202020204" pitchFamily="34" charset="0"/>
            </a:endParaRPr>
          </a:p>
        </p:txBody>
      </p:sp>
      <p:pic>
        <p:nvPicPr>
          <p:cNvPr id="4" name="Imagen 3"/>
          <p:cNvPicPr>
            <a:picLocks noChangeAspect="1"/>
          </p:cNvPicPr>
          <p:nvPr/>
        </p:nvPicPr>
        <p:blipFill>
          <a:blip r:embed="rId2"/>
          <a:stretch>
            <a:fillRect/>
          </a:stretch>
        </p:blipFill>
        <p:spPr>
          <a:xfrm>
            <a:off x="791134" y="1129272"/>
            <a:ext cx="9832041" cy="5299259"/>
          </a:xfrm>
          <a:prstGeom prst="rect">
            <a:avLst/>
          </a:prstGeom>
        </p:spPr>
      </p:pic>
    </p:spTree>
    <p:extLst>
      <p:ext uri="{BB962C8B-B14F-4D97-AF65-F5344CB8AC3E}">
        <p14:creationId xmlns:p14="http://schemas.microsoft.com/office/powerpoint/2010/main" val="33780009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2E134C-A5F4-2F3F-7D99-572ACE9DBCE4}"/>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E101AB03-CD9F-9B3C-FD93-3D3F6850ACC7}"/>
              </a:ext>
            </a:extLst>
          </p:cNvPr>
          <p:cNvSpPr txBox="1"/>
          <p:nvPr/>
        </p:nvSpPr>
        <p:spPr>
          <a:xfrm>
            <a:off x="-316164" y="182072"/>
            <a:ext cx="4621412" cy="923330"/>
          </a:xfrm>
          <a:prstGeom prst="rect">
            <a:avLst/>
          </a:prstGeom>
          <a:noFill/>
        </p:spPr>
        <p:txBody>
          <a:bodyPr wrap="square" rtlCol="0">
            <a:spAutoFit/>
          </a:bodyPr>
          <a:lstStyle/>
          <a:p>
            <a:pPr algn="ctr"/>
            <a:r>
              <a:rPr lang="es-CO" sz="5400" b="1" dirty="0" smtClean="0">
                <a:solidFill>
                  <a:srgbClr val="002060"/>
                </a:solidFill>
                <a:latin typeface="Century Gothic" panose="020B0502020202020204" pitchFamily="34" charset="0"/>
              </a:rPr>
              <a:t>MISION</a:t>
            </a:r>
            <a:endParaRPr lang="es-CO" sz="5400" b="1" dirty="0">
              <a:solidFill>
                <a:srgbClr val="002060"/>
              </a:solidFill>
              <a:latin typeface="Century Gothic" panose="020B0502020202020204" pitchFamily="34" charset="0"/>
            </a:endParaRPr>
          </a:p>
        </p:txBody>
      </p:sp>
      <p:pic>
        <p:nvPicPr>
          <p:cNvPr id="15" name="Imagen 14"/>
          <p:cNvPicPr>
            <a:picLocks noChangeAspect="1"/>
          </p:cNvPicPr>
          <p:nvPr/>
        </p:nvPicPr>
        <p:blipFill>
          <a:blip r:embed="rId2">
            <a:duotone>
              <a:schemeClr val="accent1">
                <a:shade val="45000"/>
                <a:satMod val="135000"/>
              </a:schemeClr>
              <a:prstClr val="white"/>
            </a:duotone>
            <a:lum contrast="20000"/>
          </a:blip>
          <a:stretch>
            <a:fillRect/>
          </a:stretch>
        </p:blipFill>
        <p:spPr>
          <a:xfrm>
            <a:off x="0" y="1105402"/>
            <a:ext cx="6075531" cy="5381504"/>
          </a:xfrm>
          <a:prstGeom prst="rect">
            <a:avLst/>
          </a:prstGeom>
        </p:spPr>
      </p:pic>
      <p:pic>
        <p:nvPicPr>
          <p:cNvPr id="16" name="Imagen 15"/>
          <p:cNvPicPr>
            <a:picLocks noChangeAspect="1"/>
          </p:cNvPicPr>
          <p:nvPr/>
        </p:nvPicPr>
        <p:blipFill>
          <a:blip r:embed="rId3">
            <a:duotone>
              <a:schemeClr val="accent1">
                <a:shade val="45000"/>
                <a:satMod val="135000"/>
              </a:schemeClr>
              <a:prstClr val="white"/>
            </a:duotone>
          </a:blip>
          <a:stretch>
            <a:fillRect/>
          </a:stretch>
        </p:blipFill>
        <p:spPr>
          <a:xfrm>
            <a:off x="6589059" y="1446096"/>
            <a:ext cx="4719917" cy="4279109"/>
          </a:xfrm>
          <a:prstGeom prst="rect">
            <a:avLst/>
          </a:prstGeom>
        </p:spPr>
      </p:pic>
      <p:sp>
        <p:nvSpPr>
          <p:cNvPr id="17" name="Flecha izquierda 16"/>
          <p:cNvSpPr/>
          <p:nvPr/>
        </p:nvSpPr>
        <p:spPr>
          <a:xfrm rot="10800000">
            <a:off x="5768787" y="3200400"/>
            <a:ext cx="1021977" cy="88750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13607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2E134C-A5F4-2F3F-7D99-572ACE9DBCE4}"/>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E101AB03-CD9F-9B3C-FD93-3D3F6850ACC7}"/>
              </a:ext>
            </a:extLst>
          </p:cNvPr>
          <p:cNvSpPr txBox="1"/>
          <p:nvPr/>
        </p:nvSpPr>
        <p:spPr>
          <a:xfrm>
            <a:off x="-316164" y="182072"/>
            <a:ext cx="4621412" cy="923330"/>
          </a:xfrm>
          <a:prstGeom prst="rect">
            <a:avLst/>
          </a:prstGeom>
          <a:noFill/>
        </p:spPr>
        <p:txBody>
          <a:bodyPr wrap="square" rtlCol="0">
            <a:spAutoFit/>
          </a:bodyPr>
          <a:lstStyle/>
          <a:p>
            <a:pPr algn="ctr"/>
            <a:r>
              <a:rPr lang="es-CO" sz="5400" b="1" dirty="0" smtClean="0">
                <a:solidFill>
                  <a:srgbClr val="002060"/>
                </a:solidFill>
                <a:latin typeface="Century Gothic" panose="020B0502020202020204" pitchFamily="34" charset="0"/>
              </a:rPr>
              <a:t>VISION</a:t>
            </a:r>
            <a:endParaRPr lang="es-CO" sz="5400" b="1" dirty="0">
              <a:solidFill>
                <a:srgbClr val="002060"/>
              </a:solidFill>
              <a:latin typeface="Century Gothic" panose="020B0502020202020204" pitchFamily="34" charset="0"/>
            </a:endParaRPr>
          </a:p>
        </p:txBody>
      </p:sp>
      <p:sp>
        <p:nvSpPr>
          <p:cNvPr id="17" name="Flecha izquierda 16"/>
          <p:cNvSpPr/>
          <p:nvPr/>
        </p:nvSpPr>
        <p:spPr>
          <a:xfrm rot="10800000">
            <a:off x="6030308" y="3539115"/>
            <a:ext cx="510988" cy="521797"/>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Imagen 3"/>
          <p:cNvPicPr>
            <a:picLocks noChangeAspect="1"/>
          </p:cNvPicPr>
          <p:nvPr/>
        </p:nvPicPr>
        <p:blipFill>
          <a:blip r:embed="rId2"/>
          <a:stretch>
            <a:fillRect/>
          </a:stretch>
        </p:blipFill>
        <p:spPr>
          <a:xfrm>
            <a:off x="244162" y="1099592"/>
            <a:ext cx="5570144" cy="5400844"/>
          </a:xfrm>
          <a:prstGeom prst="ellipse">
            <a:avLst/>
          </a:prstGeom>
          <a:ln>
            <a:noFill/>
          </a:ln>
          <a:effectLst>
            <a:softEdge rad="112500"/>
          </a:effectLst>
        </p:spPr>
      </p:pic>
      <p:sp>
        <p:nvSpPr>
          <p:cNvPr id="6" name="CuadroTexto 5"/>
          <p:cNvSpPr txBox="1"/>
          <p:nvPr/>
        </p:nvSpPr>
        <p:spPr>
          <a:xfrm>
            <a:off x="1224215" y="2055626"/>
            <a:ext cx="2570577" cy="3693319"/>
          </a:xfrm>
          <a:prstGeom prst="rect">
            <a:avLst/>
          </a:prstGeom>
          <a:noFill/>
        </p:spPr>
        <p:txBody>
          <a:bodyPr wrap="square" rtlCol="0">
            <a:spAutoFit/>
          </a:bodyPr>
          <a:lstStyle/>
          <a:p>
            <a:pPr algn="ctr"/>
            <a:r>
              <a:rPr lang="es-ES" dirty="0">
                <a:solidFill>
                  <a:schemeClr val="accent1">
                    <a:lumMod val="75000"/>
                  </a:schemeClr>
                </a:solidFill>
              </a:rPr>
              <a:t>Camino al que se dirige la empresa a medio o largo plazo y que sirve para orientar las decisiones estratégicas de crecimiento, diversificación y competitividad, atendiendo a los diferentes grupos de interés que gravitan alrededor de la organización. </a:t>
            </a:r>
            <a:endParaRPr lang="en-US" dirty="0">
              <a:solidFill>
                <a:schemeClr val="accent1">
                  <a:lumMod val="75000"/>
                </a:schemeClr>
              </a:solidFill>
            </a:endParaRPr>
          </a:p>
        </p:txBody>
      </p:sp>
      <p:pic>
        <p:nvPicPr>
          <p:cNvPr id="7" name="Imagen 6"/>
          <p:cNvPicPr>
            <a:picLocks noChangeAspect="1"/>
          </p:cNvPicPr>
          <p:nvPr/>
        </p:nvPicPr>
        <p:blipFill>
          <a:blip r:embed="rId3">
            <a:duotone>
              <a:schemeClr val="accent1">
                <a:shade val="45000"/>
                <a:satMod val="135000"/>
              </a:schemeClr>
              <a:prstClr val="white"/>
            </a:duotone>
          </a:blip>
          <a:stretch>
            <a:fillRect/>
          </a:stretch>
        </p:blipFill>
        <p:spPr>
          <a:xfrm>
            <a:off x="6113282" y="305747"/>
            <a:ext cx="2068445" cy="2586891"/>
          </a:xfrm>
          <a:prstGeom prst="rect">
            <a:avLst/>
          </a:prstGeom>
        </p:spPr>
      </p:pic>
      <p:sp>
        <p:nvSpPr>
          <p:cNvPr id="11" name="CuadroTexto 10">
            <a:extLst>
              <a:ext uri="{FF2B5EF4-FFF2-40B4-BE49-F238E27FC236}">
                <a16:creationId xmlns:a16="http://schemas.microsoft.com/office/drawing/2014/main" id="{E101AB03-CD9F-9B3C-FD93-3D3F6850ACC7}"/>
              </a:ext>
            </a:extLst>
          </p:cNvPr>
          <p:cNvSpPr txBox="1"/>
          <p:nvPr/>
        </p:nvSpPr>
        <p:spPr>
          <a:xfrm>
            <a:off x="8480703" y="382127"/>
            <a:ext cx="3489460" cy="523220"/>
          </a:xfrm>
          <a:prstGeom prst="rect">
            <a:avLst/>
          </a:prstGeom>
          <a:noFill/>
        </p:spPr>
        <p:txBody>
          <a:bodyPr wrap="square" rtlCol="0">
            <a:spAutoFit/>
          </a:bodyPr>
          <a:lstStyle/>
          <a:p>
            <a:pPr algn="ctr"/>
            <a:r>
              <a:rPr lang="es-CO" sz="2800" b="1" dirty="0" smtClean="0">
                <a:solidFill>
                  <a:srgbClr val="002060"/>
                </a:solidFill>
                <a:latin typeface="Century Gothic" panose="020B0502020202020204" pitchFamily="34" charset="0"/>
              </a:rPr>
              <a:t>Qué queremos ser.</a:t>
            </a:r>
            <a:endParaRPr lang="es-CO" sz="2800" b="1" dirty="0">
              <a:solidFill>
                <a:srgbClr val="002060"/>
              </a:solidFill>
              <a:latin typeface="Century Gothic" panose="020B0502020202020204" pitchFamily="34" charset="0"/>
            </a:endParaRPr>
          </a:p>
        </p:txBody>
      </p:sp>
      <p:pic>
        <p:nvPicPr>
          <p:cNvPr id="8" name="Imagen 7"/>
          <p:cNvPicPr>
            <a:picLocks noChangeAspect="1"/>
          </p:cNvPicPr>
          <p:nvPr/>
        </p:nvPicPr>
        <p:blipFill>
          <a:blip r:embed="rId4">
            <a:duotone>
              <a:schemeClr val="accent1">
                <a:shade val="45000"/>
                <a:satMod val="135000"/>
              </a:schemeClr>
              <a:prstClr val="white"/>
            </a:duotone>
          </a:blip>
          <a:stretch>
            <a:fillRect/>
          </a:stretch>
        </p:blipFill>
        <p:spPr>
          <a:xfrm>
            <a:off x="7171378" y="2362637"/>
            <a:ext cx="4651053" cy="4387786"/>
          </a:xfrm>
          <a:prstGeom prst="ellipse">
            <a:avLst/>
          </a:prstGeom>
          <a:ln>
            <a:noFill/>
          </a:ln>
          <a:effectLst>
            <a:softEdge rad="112500"/>
          </a:effectLst>
        </p:spPr>
      </p:pic>
    </p:spTree>
    <p:extLst>
      <p:ext uri="{BB962C8B-B14F-4D97-AF65-F5344CB8AC3E}">
        <p14:creationId xmlns:p14="http://schemas.microsoft.com/office/powerpoint/2010/main" val="40440652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2E134C-A5F4-2F3F-7D99-572ACE9DBCE4}"/>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E101AB03-CD9F-9B3C-FD93-3D3F6850ACC7}"/>
              </a:ext>
            </a:extLst>
          </p:cNvPr>
          <p:cNvSpPr txBox="1"/>
          <p:nvPr/>
        </p:nvSpPr>
        <p:spPr>
          <a:xfrm>
            <a:off x="-316164" y="182072"/>
            <a:ext cx="4621412" cy="923330"/>
          </a:xfrm>
          <a:prstGeom prst="rect">
            <a:avLst/>
          </a:prstGeom>
          <a:noFill/>
        </p:spPr>
        <p:txBody>
          <a:bodyPr wrap="square" rtlCol="0">
            <a:spAutoFit/>
          </a:bodyPr>
          <a:lstStyle/>
          <a:p>
            <a:pPr algn="ctr"/>
            <a:r>
              <a:rPr lang="es-CO" sz="5400" b="1" dirty="0" smtClean="0">
                <a:solidFill>
                  <a:srgbClr val="002060"/>
                </a:solidFill>
                <a:latin typeface="Century Gothic" panose="020B0502020202020204" pitchFamily="34" charset="0"/>
              </a:rPr>
              <a:t>Políticas:</a:t>
            </a:r>
            <a:endParaRPr lang="es-CO" sz="5400" b="1" dirty="0">
              <a:solidFill>
                <a:srgbClr val="002060"/>
              </a:solidFill>
              <a:latin typeface="Century Gothic" panose="020B0502020202020204" pitchFamily="34" charset="0"/>
            </a:endParaRPr>
          </a:p>
        </p:txBody>
      </p:sp>
      <p:pic>
        <p:nvPicPr>
          <p:cNvPr id="8" name="Imagen 7"/>
          <p:cNvPicPr>
            <a:picLocks noChangeAspect="1"/>
          </p:cNvPicPr>
          <p:nvPr/>
        </p:nvPicPr>
        <p:blipFill>
          <a:blip r:embed="rId2"/>
          <a:stretch>
            <a:fillRect/>
          </a:stretch>
        </p:blipFill>
        <p:spPr>
          <a:xfrm>
            <a:off x="3439384" y="997826"/>
            <a:ext cx="5570144" cy="5400844"/>
          </a:xfrm>
          <a:prstGeom prst="ellipse">
            <a:avLst/>
          </a:prstGeom>
          <a:ln>
            <a:noFill/>
          </a:ln>
          <a:effectLst>
            <a:softEdge rad="112500"/>
          </a:effectLst>
        </p:spPr>
      </p:pic>
      <p:sp>
        <p:nvSpPr>
          <p:cNvPr id="9" name="CuadroTexto 8"/>
          <p:cNvSpPr txBox="1"/>
          <p:nvPr/>
        </p:nvSpPr>
        <p:spPr>
          <a:xfrm>
            <a:off x="4249272" y="1990088"/>
            <a:ext cx="2393576" cy="3416320"/>
          </a:xfrm>
          <a:prstGeom prst="rect">
            <a:avLst/>
          </a:prstGeom>
          <a:noFill/>
        </p:spPr>
        <p:txBody>
          <a:bodyPr wrap="square" rtlCol="0">
            <a:spAutoFit/>
          </a:bodyPr>
          <a:lstStyle/>
          <a:p>
            <a:pPr algn="ctr"/>
            <a:r>
              <a:rPr lang="es-ES" dirty="0">
                <a:solidFill>
                  <a:schemeClr val="accent1">
                    <a:lumMod val="75000"/>
                  </a:schemeClr>
                </a:solidFill>
              </a:rPr>
              <a:t>Se trata de una guía a la que cada área departamental podrá consultar para tomar sus decisiones.</a:t>
            </a:r>
          </a:p>
          <a:p>
            <a:pPr algn="ctr"/>
            <a:r>
              <a:rPr lang="es-ES" dirty="0">
                <a:solidFill>
                  <a:schemeClr val="accent1">
                    <a:lumMod val="75000"/>
                  </a:schemeClr>
                </a:solidFill>
              </a:rPr>
              <a:t>Determina los recursos con los que cuenta y los que es necesario adquirir para ejecutar la estrategia planificada.</a:t>
            </a:r>
          </a:p>
          <a:p>
            <a:pPr algn="ctr"/>
            <a:endParaRPr lang="en-US" dirty="0">
              <a:solidFill>
                <a:schemeClr val="accent1">
                  <a:lumMod val="75000"/>
                </a:schemeClr>
              </a:solidFill>
            </a:endParaRPr>
          </a:p>
        </p:txBody>
      </p:sp>
    </p:spTree>
    <p:extLst>
      <p:ext uri="{BB962C8B-B14F-4D97-AF65-F5344CB8AC3E}">
        <p14:creationId xmlns:p14="http://schemas.microsoft.com/office/powerpoint/2010/main" val="7362484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2E134C-A5F4-2F3F-7D99-572ACE9DBCE4}"/>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E101AB03-CD9F-9B3C-FD93-3D3F6850ACC7}"/>
              </a:ext>
            </a:extLst>
          </p:cNvPr>
          <p:cNvSpPr txBox="1"/>
          <p:nvPr/>
        </p:nvSpPr>
        <p:spPr>
          <a:xfrm>
            <a:off x="-316164" y="182072"/>
            <a:ext cx="4621412" cy="923330"/>
          </a:xfrm>
          <a:prstGeom prst="rect">
            <a:avLst/>
          </a:prstGeom>
          <a:noFill/>
        </p:spPr>
        <p:txBody>
          <a:bodyPr wrap="square" rtlCol="0">
            <a:spAutoFit/>
          </a:bodyPr>
          <a:lstStyle/>
          <a:p>
            <a:pPr algn="ctr"/>
            <a:r>
              <a:rPr lang="es-CO" sz="5400" b="1" dirty="0" smtClean="0">
                <a:solidFill>
                  <a:srgbClr val="002060"/>
                </a:solidFill>
                <a:latin typeface="Century Gothic" panose="020B0502020202020204" pitchFamily="34" charset="0"/>
              </a:rPr>
              <a:t>DOFA</a:t>
            </a:r>
            <a:endParaRPr lang="es-CO" sz="5400" b="1" dirty="0">
              <a:solidFill>
                <a:srgbClr val="002060"/>
              </a:solidFill>
              <a:latin typeface="Century Gothic" panose="020B0502020202020204" pitchFamily="34" charset="0"/>
            </a:endParaRPr>
          </a:p>
        </p:txBody>
      </p:sp>
      <p:pic>
        <p:nvPicPr>
          <p:cNvPr id="3" name="Imagen 2"/>
          <p:cNvPicPr>
            <a:picLocks noChangeAspect="1"/>
          </p:cNvPicPr>
          <p:nvPr/>
        </p:nvPicPr>
        <p:blipFill>
          <a:blip r:embed="rId2">
            <a:duotone>
              <a:schemeClr val="accent1">
                <a:shade val="45000"/>
                <a:satMod val="135000"/>
              </a:schemeClr>
              <a:prstClr val="white"/>
            </a:duotone>
          </a:blip>
          <a:stretch>
            <a:fillRect/>
          </a:stretch>
        </p:blipFill>
        <p:spPr>
          <a:xfrm>
            <a:off x="6294974" y="1224435"/>
            <a:ext cx="5014003" cy="4888496"/>
          </a:xfrm>
          <a:prstGeom prst="rect">
            <a:avLst/>
          </a:prstGeom>
        </p:spPr>
      </p:pic>
      <p:sp>
        <p:nvSpPr>
          <p:cNvPr id="4" name="Rectángulo 3"/>
          <p:cNvSpPr/>
          <p:nvPr/>
        </p:nvSpPr>
        <p:spPr>
          <a:xfrm>
            <a:off x="909917" y="1960523"/>
            <a:ext cx="5519527" cy="3416320"/>
          </a:xfrm>
          <a:prstGeom prst="rect">
            <a:avLst/>
          </a:prstGeom>
        </p:spPr>
        <p:txBody>
          <a:bodyPr wrap="square">
            <a:spAutoFit/>
          </a:bodyPr>
          <a:lstStyle/>
          <a:p>
            <a:r>
              <a:rPr lang="es-ES" dirty="0" smtClean="0">
                <a:latin typeface="Century Gothic" panose="020B0502020202020204" pitchFamily="34" charset="0"/>
              </a:rPr>
              <a:t>ES   </a:t>
            </a:r>
            <a:r>
              <a:rPr lang="es-ES" dirty="0">
                <a:latin typeface="Century Gothic" panose="020B0502020202020204" pitchFamily="34" charset="0"/>
              </a:rPr>
              <a:t>una   herramienta   generalmente   utilizada   como   método   de diagnóstico empresarial en el ámbito de la planeación estratégica. Pero, realmente se utiliza adecuadamente en nuestras empresas? Es increíble que una herramienta tan conocida, pocos grupos de trabajo realmente conocen a cabalidad su aplicación. Es usual que se avance hasta la primera parte del proceso DOFA, que corresponde a la lluvia de ideas que culmina en la construcción de la matriz básica de diagnóstico</a:t>
            </a:r>
            <a:endParaRPr lang="en-US" dirty="0">
              <a:latin typeface="Century Gothic" panose="020B0502020202020204" pitchFamily="34" charset="0"/>
            </a:endParaRPr>
          </a:p>
        </p:txBody>
      </p:sp>
    </p:spTree>
    <p:extLst>
      <p:ext uri="{BB962C8B-B14F-4D97-AF65-F5344CB8AC3E}">
        <p14:creationId xmlns:p14="http://schemas.microsoft.com/office/powerpoint/2010/main" val="2383291810"/>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349</TotalTime>
  <Words>712</Words>
  <Application>Microsoft Office PowerPoint</Application>
  <PresentationFormat>Panorámica</PresentationFormat>
  <Paragraphs>58</Paragraphs>
  <Slides>28</Slides>
  <Notes>0</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28</vt:i4>
      </vt:variant>
    </vt:vector>
  </HeadingPairs>
  <TitlesOfParts>
    <vt:vector size="35" baseType="lpstr">
      <vt:lpstr>Arial</vt:lpstr>
      <vt:lpstr>Arial MT</vt:lpstr>
      <vt:lpstr>Calibri</vt:lpstr>
      <vt:lpstr>Calibri Light</vt:lpstr>
      <vt:lpstr>Century Gothic</vt:lpstr>
      <vt:lpstr>Wingdings</vt:lpstr>
      <vt:lpstr>Tema de Office</vt:lpstr>
      <vt:lpstr>Presentación de PowerPoint</vt:lpstr>
      <vt:lpstr>MODULO 2.</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Sebas</dc:creator>
  <cp:lastModifiedBy>Lenovo</cp:lastModifiedBy>
  <cp:revision>48</cp:revision>
  <dcterms:created xsi:type="dcterms:W3CDTF">2025-12-08T23:42:15Z</dcterms:created>
  <dcterms:modified xsi:type="dcterms:W3CDTF">2026-02-27T21:05:37Z</dcterms:modified>
</cp:coreProperties>
</file>